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7"/>
  </p:notesMasterIdLst>
  <p:sldIdLst>
    <p:sldId id="280" r:id="rId5"/>
    <p:sldId id="283" r:id="rId6"/>
    <p:sldId id="311" r:id="rId7"/>
    <p:sldId id="284" r:id="rId8"/>
    <p:sldId id="282" r:id="rId9"/>
    <p:sldId id="285" r:id="rId10"/>
    <p:sldId id="288" r:id="rId11"/>
    <p:sldId id="281" r:id="rId12"/>
    <p:sldId id="286" r:id="rId13"/>
    <p:sldId id="289" r:id="rId14"/>
    <p:sldId id="290" r:id="rId15"/>
    <p:sldId id="293" r:id="rId16"/>
    <p:sldId id="295" r:id="rId17"/>
    <p:sldId id="296" r:id="rId18"/>
    <p:sldId id="297" r:id="rId19"/>
    <p:sldId id="298" r:id="rId20"/>
    <p:sldId id="294" r:id="rId21"/>
    <p:sldId id="291" r:id="rId22"/>
    <p:sldId id="292" r:id="rId23"/>
    <p:sldId id="299" r:id="rId24"/>
    <p:sldId id="302" r:id="rId25"/>
    <p:sldId id="300" r:id="rId26"/>
    <p:sldId id="303" r:id="rId27"/>
    <p:sldId id="301" r:id="rId28"/>
    <p:sldId id="304" r:id="rId29"/>
    <p:sldId id="307" r:id="rId30"/>
    <p:sldId id="306" r:id="rId31"/>
    <p:sldId id="312" r:id="rId32"/>
    <p:sldId id="313" r:id="rId33"/>
    <p:sldId id="309" r:id="rId34"/>
    <p:sldId id="308" r:id="rId35"/>
    <p:sldId id="31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>
        <p:scale>
          <a:sx n="66" d="100"/>
          <a:sy n="66" d="100"/>
        </p:scale>
        <p:origin x="-634" y="3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bg1"/>
                </a:solidFill>
              </a:rPr>
              <a:t>Steam Games Released by Year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'chart (1)'!$B$1</c:f>
              <c:strCache>
                <c:ptCount val="1"/>
                <c:pt idx="0">
                  <c:v>Games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6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901-4810-BA59-CA1C4BF13D3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'chart (1)'!$A$2:$A$18</c:f>
              <c:numCache>
                <c:formatCode>yyyy</c:formatCode>
                <c:ptCount val="17"/>
                <c:pt idx="0">
                  <c:v>38718</c:v>
                </c:pt>
                <c:pt idx="1">
                  <c:v>39083</c:v>
                </c:pt>
                <c:pt idx="2">
                  <c:v>39448</c:v>
                </c:pt>
                <c:pt idx="3">
                  <c:v>39814</c:v>
                </c:pt>
                <c:pt idx="4">
                  <c:v>40179</c:v>
                </c:pt>
                <c:pt idx="5">
                  <c:v>40544</c:v>
                </c:pt>
                <c:pt idx="6">
                  <c:v>40909</c:v>
                </c:pt>
                <c:pt idx="7">
                  <c:v>41275</c:v>
                </c:pt>
                <c:pt idx="8">
                  <c:v>41640</c:v>
                </c:pt>
                <c:pt idx="9">
                  <c:v>42005</c:v>
                </c:pt>
                <c:pt idx="10">
                  <c:v>42370</c:v>
                </c:pt>
                <c:pt idx="11">
                  <c:v>42736</c:v>
                </c:pt>
                <c:pt idx="12">
                  <c:v>43101</c:v>
                </c:pt>
                <c:pt idx="13">
                  <c:v>43466</c:v>
                </c:pt>
                <c:pt idx="14">
                  <c:v>43831</c:v>
                </c:pt>
                <c:pt idx="15">
                  <c:v>44197</c:v>
                </c:pt>
                <c:pt idx="16">
                  <c:v>44562</c:v>
                </c:pt>
              </c:numCache>
            </c:numRef>
          </c:cat>
          <c:val>
            <c:numRef>
              <c:f>'chart (1)'!$B$2:$B$18</c:f>
              <c:numCache>
                <c:formatCode>General</c:formatCode>
                <c:ptCount val="17"/>
                <c:pt idx="0">
                  <c:v>71</c:v>
                </c:pt>
                <c:pt idx="1">
                  <c:v>136</c:v>
                </c:pt>
                <c:pt idx="2">
                  <c:v>242</c:v>
                </c:pt>
                <c:pt idx="3">
                  <c:v>379</c:v>
                </c:pt>
                <c:pt idx="4">
                  <c:v>275</c:v>
                </c:pt>
                <c:pt idx="5">
                  <c:v>280</c:v>
                </c:pt>
                <c:pt idx="6">
                  <c:v>300</c:v>
                </c:pt>
                <c:pt idx="7">
                  <c:v>431</c:v>
                </c:pt>
                <c:pt idx="8">
                  <c:v>1717</c:v>
                </c:pt>
                <c:pt idx="9">
                  <c:v>2835</c:v>
                </c:pt>
                <c:pt idx="10">
                  <c:v>4689</c:v>
                </c:pt>
                <c:pt idx="11">
                  <c:v>6976</c:v>
                </c:pt>
                <c:pt idx="12">
                  <c:v>8944</c:v>
                </c:pt>
                <c:pt idx="13">
                  <c:v>8211</c:v>
                </c:pt>
                <c:pt idx="14">
                  <c:v>9946</c:v>
                </c:pt>
                <c:pt idx="15">
                  <c:v>11873</c:v>
                </c:pt>
                <c:pt idx="16">
                  <c:v>1823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901-4810-BA59-CA1C4BF13D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754556704"/>
        <c:axId val="754558368"/>
      </c:barChart>
      <c:dateAx>
        <c:axId val="754556704"/>
        <c:scaling>
          <c:orientation val="minMax"/>
        </c:scaling>
        <c:delete val="0"/>
        <c:axPos val="b"/>
        <c:numFmt formatCode="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4558368"/>
        <c:crosses val="autoZero"/>
        <c:auto val="1"/>
        <c:lblOffset val="100"/>
        <c:baseTimeUnit val="years"/>
      </c:dateAx>
      <c:valAx>
        <c:axId val="7545583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54556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A39CE7-5FD7-4CBD-AEE5-CBF7FD5BF3B8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4572F4E-6041-43EF-82B7-9B02AA902E47}">
      <dgm:prSet phldrT="[Text]"/>
      <dgm:spPr/>
      <dgm:t>
        <a:bodyPr/>
        <a:lstStyle/>
        <a:p>
          <a:r>
            <a:rPr lang="en-US" dirty="0"/>
            <a:t>Data Acquisition</a:t>
          </a:r>
        </a:p>
      </dgm:t>
    </dgm:pt>
    <dgm:pt modelId="{4F6CDC7F-68C6-460A-B600-1A1B194221C7}" type="parTrans" cxnId="{CD6C2A4B-8F89-4D2A-BA8F-734D616774F7}">
      <dgm:prSet/>
      <dgm:spPr/>
      <dgm:t>
        <a:bodyPr/>
        <a:lstStyle/>
        <a:p>
          <a:endParaRPr lang="en-US"/>
        </a:p>
      </dgm:t>
    </dgm:pt>
    <dgm:pt modelId="{09F87B4F-4C2C-41BA-B722-7989B5FF23F5}" type="sibTrans" cxnId="{CD6C2A4B-8F89-4D2A-BA8F-734D616774F7}">
      <dgm:prSet/>
      <dgm:spPr/>
      <dgm:t>
        <a:bodyPr/>
        <a:lstStyle/>
        <a:p>
          <a:endParaRPr lang="en-US"/>
        </a:p>
      </dgm:t>
    </dgm:pt>
    <dgm:pt modelId="{DFC5FA13-6EC1-46C5-8B88-C4A0D27C3D38}">
      <dgm:prSet phldrT="[Text]"/>
      <dgm:spPr/>
      <dgm:t>
        <a:bodyPr/>
        <a:lstStyle/>
        <a:p>
          <a:r>
            <a:rPr lang="en-US" dirty="0"/>
            <a:t>Collect Data Via API</a:t>
          </a:r>
        </a:p>
      </dgm:t>
    </dgm:pt>
    <dgm:pt modelId="{192C827B-9D1E-40F6-BD84-C1ADC2B6ADB4}" type="parTrans" cxnId="{CA70D81C-E5A2-4443-B126-046455E4106F}">
      <dgm:prSet/>
      <dgm:spPr/>
      <dgm:t>
        <a:bodyPr/>
        <a:lstStyle/>
        <a:p>
          <a:endParaRPr lang="en-US"/>
        </a:p>
      </dgm:t>
    </dgm:pt>
    <dgm:pt modelId="{817B4422-345B-4A49-9AD5-48ED6142B6A7}" type="sibTrans" cxnId="{CA70D81C-E5A2-4443-B126-046455E4106F}">
      <dgm:prSet/>
      <dgm:spPr/>
      <dgm:t>
        <a:bodyPr/>
        <a:lstStyle/>
        <a:p>
          <a:endParaRPr lang="en-US"/>
        </a:p>
      </dgm:t>
    </dgm:pt>
    <dgm:pt modelId="{C22BC3FC-441C-4CF1-9FF2-1E033426A8E1}">
      <dgm:prSet phldrT="[Text]"/>
      <dgm:spPr/>
      <dgm:t>
        <a:bodyPr/>
        <a:lstStyle/>
        <a:p>
          <a:r>
            <a:rPr lang="en-US" dirty="0"/>
            <a:t>Initial Data Cleaning</a:t>
          </a:r>
        </a:p>
      </dgm:t>
    </dgm:pt>
    <dgm:pt modelId="{7927E217-69EE-435C-9DCB-7B115FD567AD}" type="parTrans" cxnId="{F7C41B34-A214-484D-96AE-E54629F6C4C9}">
      <dgm:prSet/>
      <dgm:spPr/>
      <dgm:t>
        <a:bodyPr/>
        <a:lstStyle/>
        <a:p>
          <a:endParaRPr lang="en-US"/>
        </a:p>
      </dgm:t>
    </dgm:pt>
    <dgm:pt modelId="{9B9023A5-05B0-4769-AD84-C977F763C161}" type="sibTrans" cxnId="{F7C41B34-A214-484D-96AE-E54629F6C4C9}">
      <dgm:prSet/>
      <dgm:spPr/>
      <dgm:t>
        <a:bodyPr/>
        <a:lstStyle/>
        <a:p>
          <a:endParaRPr lang="en-US"/>
        </a:p>
      </dgm:t>
    </dgm:pt>
    <dgm:pt modelId="{79A3485E-BEC3-4F9B-98A8-06A6B1BFA67A}">
      <dgm:prSet phldrT="[Text]"/>
      <dgm:spPr/>
      <dgm:t>
        <a:bodyPr/>
        <a:lstStyle/>
        <a:p>
          <a:r>
            <a:rPr lang="en-US" dirty="0"/>
            <a:t>Initial EDA</a:t>
          </a:r>
        </a:p>
      </dgm:t>
    </dgm:pt>
    <dgm:pt modelId="{32E7E908-5F29-429C-8398-1A9D70D6CA59}" type="parTrans" cxnId="{8A3FB9DF-9CDC-4800-8C8A-D36109EFD023}">
      <dgm:prSet/>
      <dgm:spPr/>
      <dgm:t>
        <a:bodyPr/>
        <a:lstStyle/>
        <a:p>
          <a:endParaRPr lang="en-US"/>
        </a:p>
      </dgm:t>
    </dgm:pt>
    <dgm:pt modelId="{854788D4-5930-48C3-AB26-5C7BD1852DED}" type="sibTrans" cxnId="{8A3FB9DF-9CDC-4800-8C8A-D36109EFD023}">
      <dgm:prSet/>
      <dgm:spPr/>
      <dgm:t>
        <a:bodyPr/>
        <a:lstStyle/>
        <a:p>
          <a:endParaRPr lang="en-US"/>
        </a:p>
      </dgm:t>
    </dgm:pt>
    <dgm:pt modelId="{C822CE51-5051-48EA-9410-191CDC4C36A5}">
      <dgm:prSet phldrT="[Text]"/>
      <dgm:spPr/>
      <dgm:t>
        <a:bodyPr/>
        <a:lstStyle/>
        <a:p>
          <a:r>
            <a:rPr lang="en-US" dirty="0"/>
            <a:t>Explore Data Features</a:t>
          </a:r>
        </a:p>
      </dgm:t>
    </dgm:pt>
    <dgm:pt modelId="{4A7316BA-72D3-40BE-9FC9-7C4733BE7779}" type="parTrans" cxnId="{59191517-2A5D-4583-A7BC-AD235F7810F7}">
      <dgm:prSet/>
      <dgm:spPr/>
      <dgm:t>
        <a:bodyPr/>
        <a:lstStyle/>
        <a:p>
          <a:endParaRPr lang="en-US"/>
        </a:p>
      </dgm:t>
    </dgm:pt>
    <dgm:pt modelId="{FCDAE271-6E15-4394-83D0-D61D2BB9F81A}" type="sibTrans" cxnId="{59191517-2A5D-4583-A7BC-AD235F7810F7}">
      <dgm:prSet/>
      <dgm:spPr/>
      <dgm:t>
        <a:bodyPr/>
        <a:lstStyle/>
        <a:p>
          <a:endParaRPr lang="en-US"/>
        </a:p>
      </dgm:t>
    </dgm:pt>
    <dgm:pt modelId="{4150F577-0A84-4F71-8BB6-F8B35E53B5DD}">
      <dgm:prSet phldrT="[Text]"/>
      <dgm:spPr/>
      <dgm:t>
        <a:bodyPr/>
        <a:lstStyle/>
        <a:p>
          <a:r>
            <a:rPr lang="en-US" dirty="0"/>
            <a:t>Second Round of Data Cleaning and Processing</a:t>
          </a:r>
        </a:p>
      </dgm:t>
    </dgm:pt>
    <dgm:pt modelId="{53876C04-80B7-4D3B-95A0-327E5197BFF3}" type="parTrans" cxnId="{DE625147-0EA9-40FE-9AA8-6F9F9C49F03B}">
      <dgm:prSet/>
      <dgm:spPr/>
      <dgm:t>
        <a:bodyPr/>
        <a:lstStyle/>
        <a:p>
          <a:endParaRPr lang="en-US"/>
        </a:p>
      </dgm:t>
    </dgm:pt>
    <dgm:pt modelId="{1C0BAE93-5C37-4EC8-BE24-E0E2F4255F03}" type="sibTrans" cxnId="{DE625147-0EA9-40FE-9AA8-6F9F9C49F03B}">
      <dgm:prSet/>
      <dgm:spPr/>
      <dgm:t>
        <a:bodyPr/>
        <a:lstStyle/>
        <a:p>
          <a:endParaRPr lang="en-US"/>
        </a:p>
      </dgm:t>
    </dgm:pt>
    <dgm:pt modelId="{D3F12840-0997-4F9F-8B3D-585B25505183}">
      <dgm:prSet phldrT="[Text]"/>
      <dgm:spPr/>
      <dgm:t>
        <a:bodyPr/>
        <a:lstStyle/>
        <a:p>
          <a:r>
            <a:rPr lang="en-US" dirty="0"/>
            <a:t>Secondary EDA</a:t>
          </a:r>
        </a:p>
      </dgm:t>
    </dgm:pt>
    <dgm:pt modelId="{6BDF7440-A2A3-434D-BFDB-738F62410AAB}" type="parTrans" cxnId="{37337B22-3E45-4603-BB33-14471235D37F}">
      <dgm:prSet/>
      <dgm:spPr/>
      <dgm:t>
        <a:bodyPr/>
        <a:lstStyle/>
        <a:p>
          <a:endParaRPr lang="en-US"/>
        </a:p>
      </dgm:t>
    </dgm:pt>
    <dgm:pt modelId="{A1D7D02C-398E-4B39-9EAB-7985D19550C6}" type="sibTrans" cxnId="{37337B22-3E45-4603-BB33-14471235D37F}">
      <dgm:prSet/>
      <dgm:spPr/>
      <dgm:t>
        <a:bodyPr/>
        <a:lstStyle/>
        <a:p>
          <a:endParaRPr lang="en-US"/>
        </a:p>
      </dgm:t>
    </dgm:pt>
    <dgm:pt modelId="{AAD76A29-2E88-4577-A0B0-BD619B3EED7F}">
      <dgm:prSet phldrT="[Text]"/>
      <dgm:spPr/>
      <dgm:t>
        <a:bodyPr/>
        <a:lstStyle/>
        <a:p>
          <a:r>
            <a:rPr lang="en-US" dirty="0"/>
            <a:t>Text Analysis (Keyword Extraction, Topic Modeling)</a:t>
          </a:r>
        </a:p>
      </dgm:t>
    </dgm:pt>
    <dgm:pt modelId="{B9371B24-ACAE-4635-8525-6E6F2D8875AB}" type="parTrans" cxnId="{A0DB04FC-70C5-49FF-9105-9124F69B37BA}">
      <dgm:prSet/>
      <dgm:spPr/>
      <dgm:t>
        <a:bodyPr/>
        <a:lstStyle/>
        <a:p>
          <a:endParaRPr lang="en-US"/>
        </a:p>
      </dgm:t>
    </dgm:pt>
    <dgm:pt modelId="{A8FB13AA-53BC-46E2-B23C-F48E8ECD545D}" type="sibTrans" cxnId="{A0DB04FC-70C5-49FF-9105-9124F69B37BA}">
      <dgm:prSet/>
      <dgm:spPr/>
      <dgm:t>
        <a:bodyPr/>
        <a:lstStyle/>
        <a:p>
          <a:endParaRPr lang="en-US"/>
        </a:p>
      </dgm:t>
    </dgm:pt>
    <dgm:pt modelId="{E3E95F98-E438-440D-A941-47AED8265909}">
      <dgm:prSet/>
      <dgm:spPr/>
      <dgm:t>
        <a:bodyPr/>
        <a:lstStyle/>
        <a:p>
          <a:r>
            <a:rPr lang="en-US" dirty="0"/>
            <a:t>Feature Selection and Modeling</a:t>
          </a:r>
        </a:p>
      </dgm:t>
    </dgm:pt>
    <dgm:pt modelId="{92CEFD3D-C7F0-4C23-AA0D-88E43B1833B9}" type="parTrans" cxnId="{F0F57A13-EEE5-46DF-AE43-5BB0D3A56BA4}">
      <dgm:prSet/>
      <dgm:spPr/>
      <dgm:t>
        <a:bodyPr/>
        <a:lstStyle/>
        <a:p>
          <a:endParaRPr lang="en-US"/>
        </a:p>
      </dgm:t>
    </dgm:pt>
    <dgm:pt modelId="{1B9410CC-2248-4740-A4B7-7A5849333D2B}" type="sibTrans" cxnId="{F0F57A13-EEE5-46DF-AE43-5BB0D3A56BA4}">
      <dgm:prSet/>
      <dgm:spPr/>
      <dgm:t>
        <a:bodyPr/>
        <a:lstStyle/>
        <a:p>
          <a:endParaRPr lang="en-US"/>
        </a:p>
      </dgm:t>
    </dgm:pt>
    <dgm:pt modelId="{6D927582-57AF-449C-86C9-C1199DF163FA}">
      <dgm:prSet/>
      <dgm:spPr/>
      <dgm:t>
        <a:bodyPr/>
        <a:lstStyle/>
        <a:p>
          <a:r>
            <a:rPr lang="en-US" dirty="0"/>
            <a:t>Based on EDA results, select features for Machine Learning Model</a:t>
          </a:r>
        </a:p>
      </dgm:t>
    </dgm:pt>
    <dgm:pt modelId="{10A9E48F-E937-4ECC-85D8-BDB945F111BA}" type="parTrans" cxnId="{97C89D21-8B02-402E-9BF1-3769B483C8B8}">
      <dgm:prSet/>
      <dgm:spPr/>
      <dgm:t>
        <a:bodyPr/>
        <a:lstStyle/>
        <a:p>
          <a:endParaRPr lang="en-US"/>
        </a:p>
      </dgm:t>
    </dgm:pt>
    <dgm:pt modelId="{34CA361D-39F9-46E3-8C74-3CFD40A914EF}" type="sibTrans" cxnId="{97C89D21-8B02-402E-9BF1-3769B483C8B8}">
      <dgm:prSet/>
      <dgm:spPr/>
      <dgm:t>
        <a:bodyPr/>
        <a:lstStyle/>
        <a:p>
          <a:endParaRPr lang="en-US"/>
        </a:p>
      </dgm:t>
    </dgm:pt>
    <dgm:pt modelId="{475F4E4E-6FDC-4560-8E9C-227EE38D8CA4}">
      <dgm:prSet/>
      <dgm:spPr/>
      <dgm:t>
        <a:bodyPr/>
        <a:lstStyle/>
        <a:p>
          <a:r>
            <a:rPr lang="en-US" dirty="0"/>
            <a:t>Classification Model Training, Tuning</a:t>
          </a:r>
        </a:p>
      </dgm:t>
    </dgm:pt>
    <dgm:pt modelId="{74B13465-D97B-4BCA-82CA-EAE15646C655}" type="parTrans" cxnId="{E389359C-A888-453F-AF5F-ED306CA530DD}">
      <dgm:prSet/>
      <dgm:spPr/>
      <dgm:t>
        <a:bodyPr/>
        <a:lstStyle/>
        <a:p>
          <a:endParaRPr lang="en-US"/>
        </a:p>
      </dgm:t>
    </dgm:pt>
    <dgm:pt modelId="{6740389A-DE23-4D33-9621-FE2E76CA9C3C}" type="sibTrans" cxnId="{E389359C-A888-453F-AF5F-ED306CA530DD}">
      <dgm:prSet/>
      <dgm:spPr/>
      <dgm:t>
        <a:bodyPr/>
        <a:lstStyle/>
        <a:p>
          <a:endParaRPr lang="en-US"/>
        </a:p>
      </dgm:t>
    </dgm:pt>
    <dgm:pt modelId="{F494D2CD-A6C2-455D-A61F-0F98E327BA1C}">
      <dgm:prSet/>
      <dgm:spPr/>
      <dgm:t>
        <a:bodyPr/>
        <a:lstStyle/>
        <a:p>
          <a:r>
            <a:rPr lang="en-US" dirty="0"/>
            <a:t>Text Clustering (DBSCAN, </a:t>
          </a:r>
          <a:r>
            <a:rPr lang="en-US" dirty="0" err="1"/>
            <a:t>Kmeans</a:t>
          </a:r>
          <a:r>
            <a:rPr lang="en-US" dirty="0"/>
            <a:t>)</a:t>
          </a:r>
        </a:p>
      </dgm:t>
    </dgm:pt>
    <dgm:pt modelId="{F1112661-5DAA-4119-B706-02544B49E1A0}" type="parTrans" cxnId="{6078111E-D6CD-4B39-BBFE-EE8738A931D9}">
      <dgm:prSet/>
      <dgm:spPr/>
    </dgm:pt>
    <dgm:pt modelId="{F2B70F95-072C-437B-845F-9BD3AE230685}" type="sibTrans" cxnId="{6078111E-D6CD-4B39-BBFE-EE8738A931D9}">
      <dgm:prSet/>
      <dgm:spPr/>
    </dgm:pt>
    <dgm:pt modelId="{23EA78F6-D53C-4677-BD02-DF7B32CED169}" type="pres">
      <dgm:prSet presAssocID="{0EA39CE7-5FD7-4CBD-AEE5-CBF7FD5BF3B8}" presName="linearFlow" presStyleCnt="0">
        <dgm:presLayoutVars>
          <dgm:dir/>
          <dgm:animLvl val="lvl"/>
          <dgm:resizeHandles val="exact"/>
        </dgm:presLayoutVars>
      </dgm:prSet>
      <dgm:spPr/>
    </dgm:pt>
    <dgm:pt modelId="{7A97DBC5-3422-43D0-A97A-10A331C95E14}" type="pres">
      <dgm:prSet presAssocID="{44572F4E-6041-43EF-82B7-9B02AA902E47}" presName="composite" presStyleCnt="0"/>
      <dgm:spPr/>
    </dgm:pt>
    <dgm:pt modelId="{73CD7EB0-34C0-4CEC-850A-3EA97DB0F382}" type="pres">
      <dgm:prSet presAssocID="{44572F4E-6041-43EF-82B7-9B02AA902E47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4E85A9D3-67EA-4666-9903-DC27731D6279}" type="pres">
      <dgm:prSet presAssocID="{44572F4E-6041-43EF-82B7-9B02AA902E47}" presName="descendantText" presStyleLbl="alignAcc1" presStyleIdx="0" presStyleCnt="4">
        <dgm:presLayoutVars>
          <dgm:bulletEnabled val="1"/>
        </dgm:presLayoutVars>
      </dgm:prSet>
      <dgm:spPr/>
    </dgm:pt>
    <dgm:pt modelId="{03BB4AE4-299F-418C-89C1-83B05D1F9938}" type="pres">
      <dgm:prSet presAssocID="{09F87B4F-4C2C-41BA-B722-7989B5FF23F5}" presName="sp" presStyleCnt="0"/>
      <dgm:spPr/>
    </dgm:pt>
    <dgm:pt modelId="{8F72F170-5BC1-4C93-9FD8-7EB64615778B}" type="pres">
      <dgm:prSet presAssocID="{79A3485E-BEC3-4F9B-98A8-06A6B1BFA67A}" presName="composite" presStyleCnt="0"/>
      <dgm:spPr/>
    </dgm:pt>
    <dgm:pt modelId="{D37323D8-AB8A-4DB1-BE07-36DCCD67598F}" type="pres">
      <dgm:prSet presAssocID="{79A3485E-BEC3-4F9B-98A8-06A6B1BFA67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3BE4FD6E-4F0D-4CA2-B883-040758C3D848}" type="pres">
      <dgm:prSet presAssocID="{79A3485E-BEC3-4F9B-98A8-06A6B1BFA67A}" presName="descendantText" presStyleLbl="alignAcc1" presStyleIdx="1" presStyleCnt="4">
        <dgm:presLayoutVars>
          <dgm:bulletEnabled val="1"/>
        </dgm:presLayoutVars>
      </dgm:prSet>
      <dgm:spPr/>
    </dgm:pt>
    <dgm:pt modelId="{A40646D4-9154-489A-BE09-6030DF4A3809}" type="pres">
      <dgm:prSet presAssocID="{854788D4-5930-48C3-AB26-5C7BD1852DED}" presName="sp" presStyleCnt="0"/>
      <dgm:spPr/>
    </dgm:pt>
    <dgm:pt modelId="{80E9BB73-DB33-4894-8911-578772A09502}" type="pres">
      <dgm:prSet presAssocID="{D3F12840-0997-4F9F-8B3D-585B25505183}" presName="composite" presStyleCnt="0"/>
      <dgm:spPr/>
    </dgm:pt>
    <dgm:pt modelId="{F5F3A2F8-18BB-4203-B41E-3D43237B065C}" type="pres">
      <dgm:prSet presAssocID="{D3F12840-0997-4F9F-8B3D-585B25505183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2A5A05ED-64F5-4537-A0FC-A80BCF5EA9AA}" type="pres">
      <dgm:prSet presAssocID="{D3F12840-0997-4F9F-8B3D-585B25505183}" presName="descendantText" presStyleLbl="alignAcc1" presStyleIdx="2" presStyleCnt="4">
        <dgm:presLayoutVars>
          <dgm:bulletEnabled val="1"/>
        </dgm:presLayoutVars>
      </dgm:prSet>
      <dgm:spPr/>
    </dgm:pt>
    <dgm:pt modelId="{358D226E-2DC4-4A31-9BFE-3F3C02F53F74}" type="pres">
      <dgm:prSet presAssocID="{A1D7D02C-398E-4B39-9EAB-7985D19550C6}" presName="sp" presStyleCnt="0"/>
      <dgm:spPr/>
    </dgm:pt>
    <dgm:pt modelId="{73C7968B-3AB6-4A9B-B6D3-D9CBA39EF69D}" type="pres">
      <dgm:prSet presAssocID="{E3E95F98-E438-440D-A941-47AED8265909}" presName="composite" presStyleCnt="0"/>
      <dgm:spPr/>
    </dgm:pt>
    <dgm:pt modelId="{876618EC-38BE-4D01-A42F-B34BC9B8CD2B}" type="pres">
      <dgm:prSet presAssocID="{E3E95F98-E438-440D-A941-47AED8265909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D8D50EC5-470B-4507-9D8D-EEFB0B7AB825}" type="pres">
      <dgm:prSet presAssocID="{E3E95F98-E438-440D-A941-47AED8265909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45CB6105-D753-4011-9278-4E5421E8BB53}" type="presOf" srcId="{0EA39CE7-5FD7-4CBD-AEE5-CBF7FD5BF3B8}" destId="{23EA78F6-D53C-4677-BD02-DF7B32CED169}" srcOrd="0" destOrd="0" presId="urn:microsoft.com/office/officeart/2005/8/layout/chevron2"/>
    <dgm:cxn modelId="{D896F206-97D9-4D42-B71F-62ECCA9A8FE7}" type="presOf" srcId="{D3F12840-0997-4F9F-8B3D-585B25505183}" destId="{F5F3A2F8-18BB-4203-B41E-3D43237B065C}" srcOrd="0" destOrd="0" presId="urn:microsoft.com/office/officeart/2005/8/layout/chevron2"/>
    <dgm:cxn modelId="{F0F57A13-EEE5-46DF-AE43-5BB0D3A56BA4}" srcId="{0EA39CE7-5FD7-4CBD-AEE5-CBF7FD5BF3B8}" destId="{E3E95F98-E438-440D-A941-47AED8265909}" srcOrd="3" destOrd="0" parTransId="{92CEFD3D-C7F0-4C23-AA0D-88E43B1833B9}" sibTransId="{1B9410CC-2248-4740-A4B7-7A5849333D2B}"/>
    <dgm:cxn modelId="{59191517-2A5D-4583-A7BC-AD235F7810F7}" srcId="{79A3485E-BEC3-4F9B-98A8-06A6B1BFA67A}" destId="{C822CE51-5051-48EA-9410-191CDC4C36A5}" srcOrd="0" destOrd="0" parTransId="{4A7316BA-72D3-40BE-9FC9-7C4733BE7779}" sibTransId="{FCDAE271-6E15-4394-83D0-D61D2BB9F81A}"/>
    <dgm:cxn modelId="{B099A919-A2F4-490B-8318-4EB9526CC554}" type="presOf" srcId="{6D927582-57AF-449C-86C9-C1199DF163FA}" destId="{D8D50EC5-470B-4507-9D8D-EEFB0B7AB825}" srcOrd="0" destOrd="1" presId="urn:microsoft.com/office/officeart/2005/8/layout/chevron2"/>
    <dgm:cxn modelId="{7B9F9E1C-B0BA-4272-9D17-A6628072A6EF}" type="presOf" srcId="{AAD76A29-2E88-4577-A0B0-BD619B3EED7F}" destId="{2A5A05ED-64F5-4537-A0FC-A80BCF5EA9AA}" srcOrd="0" destOrd="0" presId="urn:microsoft.com/office/officeart/2005/8/layout/chevron2"/>
    <dgm:cxn modelId="{CA70D81C-E5A2-4443-B126-046455E4106F}" srcId="{44572F4E-6041-43EF-82B7-9B02AA902E47}" destId="{DFC5FA13-6EC1-46C5-8B88-C4A0D27C3D38}" srcOrd="0" destOrd="0" parTransId="{192C827B-9D1E-40F6-BD84-C1ADC2B6ADB4}" sibTransId="{817B4422-345B-4A49-9AD5-48ED6142B6A7}"/>
    <dgm:cxn modelId="{6078111E-D6CD-4B39-BBFE-EE8738A931D9}" srcId="{E3E95F98-E438-440D-A941-47AED8265909}" destId="{F494D2CD-A6C2-455D-A61F-0F98E327BA1C}" srcOrd="0" destOrd="0" parTransId="{F1112661-5DAA-4119-B706-02544B49E1A0}" sibTransId="{F2B70F95-072C-437B-845F-9BD3AE230685}"/>
    <dgm:cxn modelId="{97C89D21-8B02-402E-9BF1-3769B483C8B8}" srcId="{E3E95F98-E438-440D-A941-47AED8265909}" destId="{6D927582-57AF-449C-86C9-C1199DF163FA}" srcOrd="1" destOrd="0" parTransId="{10A9E48F-E937-4ECC-85D8-BDB945F111BA}" sibTransId="{34CA361D-39F9-46E3-8C74-3CFD40A914EF}"/>
    <dgm:cxn modelId="{37337B22-3E45-4603-BB33-14471235D37F}" srcId="{0EA39CE7-5FD7-4CBD-AEE5-CBF7FD5BF3B8}" destId="{D3F12840-0997-4F9F-8B3D-585B25505183}" srcOrd="2" destOrd="0" parTransId="{6BDF7440-A2A3-434D-BFDB-738F62410AAB}" sibTransId="{A1D7D02C-398E-4B39-9EAB-7985D19550C6}"/>
    <dgm:cxn modelId="{F7C41B34-A214-484D-96AE-E54629F6C4C9}" srcId="{44572F4E-6041-43EF-82B7-9B02AA902E47}" destId="{C22BC3FC-441C-4CF1-9FF2-1E033426A8E1}" srcOrd="1" destOrd="0" parTransId="{7927E217-69EE-435C-9DCB-7B115FD567AD}" sibTransId="{9B9023A5-05B0-4769-AD84-C977F763C161}"/>
    <dgm:cxn modelId="{595A5F5D-2C4F-4FA9-BE34-4D1F10BA2EB2}" type="presOf" srcId="{E3E95F98-E438-440D-A941-47AED8265909}" destId="{876618EC-38BE-4D01-A42F-B34BC9B8CD2B}" srcOrd="0" destOrd="0" presId="urn:microsoft.com/office/officeart/2005/8/layout/chevron2"/>
    <dgm:cxn modelId="{DE625147-0EA9-40FE-9AA8-6F9F9C49F03B}" srcId="{79A3485E-BEC3-4F9B-98A8-06A6B1BFA67A}" destId="{4150F577-0A84-4F71-8BB6-F8B35E53B5DD}" srcOrd="1" destOrd="0" parTransId="{53876C04-80B7-4D3B-95A0-327E5197BFF3}" sibTransId="{1C0BAE93-5C37-4EC8-BE24-E0E2F4255F03}"/>
    <dgm:cxn modelId="{CD6C2A4B-8F89-4D2A-BA8F-734D616774F7}" srcId="{0EA39CE7-5FD7-4CBD-AEE5-CBF7FD5BF3B8}" destId="{44572F4E-6041-43EF-82B7-9B02AA902E47}" srcOrd="0" destOrd="0" parTransId="{4F6CDC7F-68C6-460A-B600-1A1B194221C7}" sibTransId="{09F87B4F-4C2C-41BA-B722-7989B5FF23F5}"/>
    <dgm:cxn modelId="{C2B2736F-DACA-434D-8DA6-33F9EDF06CA3}" type="presOf" srcId="{4150F577-0A84-4F71-8BB6-F8B35E53B5DD}" destId="{3BE4FD6E-4F0D-4CA2-B883-040758C3D848}" srcOrd="0" destOrd="1" presId="urn:microsoft.com/office/officeart/2005/8/layout/chevron2"/>
    <dgm:cxn modelId="{DBF00885-BAE6-403E-AB51-DAC655011CF8}" type="presOf" srcId="{44572F4E-6041-43EF-82B7-9B02AA902E47}" destId="{73CD7EB0-34C0-4CEC-850A-3EA97DB0F382}" srcOrd="0" destOrd="0" presId="urn:microsoft.com/office/officeart/2005/8/layout/chevron2"/>
    <dgm:cxn modelId="{3DB81C91-EC94-4048-AF75-366814A50166}" type="presOf" srcId="{F494D2CD-A6C2-455D-A61F-0F98E327BA1C}" destId="{D8D50EC5-470B-4507-9D8D-EEFB0B7AB825}" srcOrd="0" destOrd="0" presId="urn:microsoft.com/office/officeart/2005/8/layout/chevron2"/>
    <dgm:cxn modelId="{28971997-F780-4D49-8627-A610D05392AC}" type="presOf" srcId="{79A3485E-BEC3-4F9B-98A8-06A6B1BFA67A}" destId="{D37323D8-AB8A-4DB1-BE07-36DCCD67598F}" srcOrd="0" destOrd="0" presId="urn:microsoft.com/office/officeart/2005/8/layout/chevron2"/>
    <dgm:cxn modelId="{E6F26998-E834-4818-88BF-31DE730130DF}" type="presOf" srcId="{DFC5FA13-6EC1-46C5-8B88-C4A0D27C3D38}" destId="{4E85A9D3-67EA-4666-9903-DC27731D6279}" srcOrd="0" destOrd="0" presId="urn:microsoft.com/office/officeart/2005/8/layout/chevron2"/>
    <dgm:cxn modelId="{E389359C-A888-453F-AF5F-ED306CA530DD}" srcId="{E3E95F98-E438-440D-A941-47AED8265909}" destId="{475F4E4E-6FDC-4560-8E9C-227EE38D8CA4}" srcOrd="2" destOrd="0" parTransId="{74B13465-D97B-4BCA-82CA-EAE15646C655}" sibTransId="{6740389A-DE23-4D33-9621-FE2E76CA9C3C}"/>
    <dgm:cxn modelId="{C9FD8AAE-ABB3-4C70-BB9A-EF8298BBBC3F}" type="presOf" srcId="{475F4E4E-6FDC-4560-8E9C-227EE38D8CA4}" destId="{D8D50EC5-470B-4507-9D8D-EEFB0B7AB825}" srcOrd="0" destOrd="2" presId="urn:microsoft.com/office/officeart/2005/8/layout/chevron2"/>
    <dgm:cxn modelId="{38706BC8-6C2E-452C-8EDF-37AA8ACB1839}" type="presOf" srcId="{C822CE51-5051-48EA-9410-191CDC4C36A5}" destId="{3BE4FD6E-4F0D-4CA2-B883-040758C3D848}" srcOrd="0" destOrd="0" presId="urn:microsoft.com/office/officeart/2005/8/layout/chevron2"/>
    <dgm:cxn modelId="{8A3FB9DF-9CDC-4800-8C8A-D36109EFD023}" srcId="{0EA39CE7-5FD7-4CBD-AEE5-CBF7FD5BF3B8}" destId="{79A3485E-BEC3-4F9B-98A8-06A6B1BFA67A}" srcOrd="1" destOrd="0" parTransId="{32E7E908-5F29-429C-8398-1A9D70D6CA59}" sibTransId="{854788D4-5930-48C3-AB26-5C7BD1852DED}"/>
    <dgm:cxn modelId="{450E14F2-242C-4F2E-8FAC-C4A4D859C48D}" type="presOf" srcId="{C22BC3FC-441C-4CF1-9FF2-1E033426A8E1}" destId="{4E85A9D3-67EA-4666-9903-DC27731D6279}" srcOrd="0" destOrd="1" presId="urn:microsoft.com/office/officeart/2005/8/layout/chevron2"/>
    <dgm:cxn modelId="{A0DB04FC-70C5-49FF-9105-9124F69B37BA}" srcId="{D3F12840-0997-4F9F-8B3D-585B25505183}" destId="{AAD76A29-2E88-4577-A0B0-BD619B3EED7F}" srcOrd="0" destOrd="0" parTransId="{B9371B24-ACAE-4635-8525-6E6F2D8875AB}" sibTransId="{A8FB13AA-53BC-46E2-B23C-F48E8ECD545D}"/>
    <dgm:cxn modelId="{9B977CD3-5EBD-46C3-AB85-4D2513F0D04B}" type="presParOf" srcId="{23EA78F6-D53C-4677-BD02-DF7B32CED169}" destId="{7A97DBC5-3422-43D0-A97A-10A331C95E14}" srcOrd="0" destOrd="0" presId="urn:microsoft.com/office/officeart/2005/8/layout/chevron2"/>
    <dgm:cxn modelId="{9EE248B0-C1AA-4DB2-B693-6E8D89A515C3}" type="presParOf" srcId="{7A97DBC5-3422-43D0-A97A-10A331C95E14}" destId="{73CD7EB0-34C0-4CEC-850A-3EA97DB0F382}" srcOrd="0" destOrd="0" presId="urn:microsoft.com/office/officeart/2005/8/layout/chevron2"/>
    <dgm:cxn modelId="{B3BA58BD-9FCA-450B-AE51-4E377B91B90B}" type="presParOf" srcId="{7A97DBC5-3422-43D0-A97A-10A331C95E14}" destId="{4E85A9D3-67EA-4666-9903-DC27731D6279}" srcOrd="1" destOrd="0" presId="urn:microsoft.com/office/officeart/2005/8/layout/chevron2"/>
    <dgm:cxn modelId="{3582E824-19A7-4AD5-B678-90C42049D735}" type="presParOf" srcId="{23EA78F6-D53C-4677-BD02-DF7B32CED169}" destId="{03BB4AE4-299F-418C-89C1-83B05D1F9938}" srcOrd="1" destOrd="0" presId="urn:microsoft.com/office/officeart/2005/8/layout/chevron2"/>
    <dgm:cxn modelId="{7BF61A7F-080A-4D47-9748-BAD04CE3CD4D}" type="presParOf" srcId="{23EA78F6-D53C-4677-BD02-DF7B32CED169}" destId="{8F72F170-5BC1-4C93-9FD8-7EB64615778B}" srcOrd="2" destOrd="0" presId="urn:microsoft.com/office/officeart/2005/8/layout/chevron2"/>
    <dgm:cxn modelId="{959EB556-8790-4F0A-BB29-C5EEB1349936}" type="presParOf" srcId="{8F72F170-5BC1-4C93-9FD8-7EB64615778B}" destId="{D37323D8-AB8A-4DB1-BE07-36DCCD67598F}" srcOrd="0" destOrd="0" presId="urn:microsoft.com/office/officeart/2005/8/layout/chevron2"/>
    <dgm:cxn modelId="{074672DC-1BAD-4F7A-9524-9D6BECD9030D}" type="presParOf" srcId="{8F72F170-5BC1-4C93-9FD8-7EB64615778B}" destId="{3BE4FD6E-4F0D-4CA2-B883-040758C3D848}" srcOrd="1" destOrd="0" presId="urn:microsoft.com/office/officeart/2005/8/layout/chevron2"/>
    <dgm:cxn modelId="{18D44A7B-D8F3-44C5-B1F0-BC6E1A70988D}" type="presParOf" srcId="{23EA78F6-D53C-4677-BD02-DF7B32CED169}" destId="{A40646D4-9154-489A-BE09-6030DF4A3809}" srcOrd="3" destOrd="0" presId="urn:microsoft.com/office/officeart/2005/8/layout/chevron2"/>
    <dgm:cxn modelId="{D8DC68DD-C01E-43F5-91A5-5B09915BF2F4}" type="presParOf" srcId="{23EA78F6-D53C-4677-BD02-DF7B32CED169}" destId="{80E9BB73-DB33-4894-8911-578772A09502}" srcOrd="4" destOrd="0" presId="urn:microsoft.com/office/officeart/2005/8/layout/chevron2"/>
    <dgm:cxn modelId="{D8681F1C-9961-4B75-A4BC-51E95CDF7A7F}" type="presParOf" srcId="{80E9BB73-DB33-4894-8911-578772A09502}" destId="{F5F3A2F8-18BB-4203-B41E-3D43237B065C}" srcOrd="0" destOrd="0" presId="urn:microsoft.com/office/officeart/2005/8/layout/chevron2"/>
    <dgm:cxn modelId="{52EE826C-4EE9-4F40-9778-217AA07F91D4}" type="presParOf" srcId="{80E9BB73-DB33-4894-8911-578772A09502}" destId="{2A5A05ED-64F5-4537-A0FC-A80BCF5EA9AA}" srcOrd="1" destOrd="0" presId="urn:microsoft.com/office/officeart/2005/8/layout/chevron2"/>
    <dgm:cxn modelId="{9AC5A9FD-BDF5-495E-AD47-359530511921}" type="presParOf" srcId="{23EA78F6-D53C-4677-BD02-DF7B32CED169}" destId="{358D226E-2DC4-4A31-9BFE-3F3C02F53F74}" srcOrd="5" destOrd="0" presId="urn:microsoft.com/office/officeart/2005/8/layout/chevron2"/>
    <dgm:cxn modelId="{B56D167F-9919-41A0-8394-13D0F5F3A11C}" type="presParOf" srcId="{23EA78F6-D53C-4677-BD02-DF7B32CED169}" destId="{73C7968B-3AB6-4A9B-B6D3-D9CBA39EF69D}" srcOrd="6" destOrd="0" presId="urn:microsoft.com/office/officeart/2005/8/layout/chevron2"/>
    <dgm:cxn modelId="{F07B3AD6-AB11-48D1-AE81-E4D84B89E55F}" type="presParOf" srcId="{73C7968B-3AB6-4A9B-B6D3-D9CBA39EF69D}" destId="{876618EC-38BE-4D01-A42F-B34BC9B8CD2B}" srcOrd="0" destOrd="0" presId="urn:microsoft.com/office/officeart/2005/8/layout/chevron2"/>
    <dgm:cxn modelId="{480C869B-5263-4C6E-8D88-753278934BDB}" type="presParOf" srcId="{73C7968B-3AB6-4A9B-B6D3-D9CBA39EF69D}" destId="{D8D50EC5-470B-4507-9D8D-EEFB0B7AB82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8A5946-29A9-40D6-A51F-FF00588EC11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4CCE309-4610-4C47-87F4-FBA8C0B19DB7}">
      <dgm:prSet/>
      <dgm:spPr/>
      <dgm:t>
        <a:bodyPr/>
        <a:lstStyle/>
        <a:p>
          <a:r>
            <a:rPr lang="en-US"/>
            <a:t>What game characteristics are predictive of a high game rating?</a:t>
          </a:r>
        </a:p>
      </dgm:t>
    </dgm:pt>
    <dgm:pt modelId="{2AB8DB09-7C9C-48B0-B9DE-F3A99E8E3EA4}" type="parTrans" cxnId="{A0877B54-744E-4303-838B-2E9E42398A86}">
      <dgm:prSet/>
      <dgm:spPr/>
      <dgm:t>
        <a:bodyPr/>
        <a:lstStyle/>
        <a:p>
          <a:endParaRPr lang="en-US"/>
        </a:p>
      </dgm:t>
    </dgm:pt>
    <dgm:pt modelId="{31EEF5CF-CCAE-473B-9CE5-8081786DC38B}" type="sibTrans" cxnId="{A0877B54-744E-4303-838B-2E9E42398A86}">
      <dgm:prSet/>
      <dgm:spPr/>
      <dgm:t>
        <a:bodyPr/>
        <a:lstStyle/>
        <a:p>
          <a:endParaRPr lang="en-US"/>
        </a:p>
      </dgm:t>
    </dgm:pt>
    <dgm:pt modelId="{781B19DE-ED8C-4956-830E-83CDFB140519}">
      <dgm:prSet/>
      <dgm:spPr/>
      <dgm:t>
        <a:bodyPr/>
        <a:lstStyle/>
        <a:p>
          <a:r>
            <a:rPr lang="en-US" dirty="0"/>
            <a:t>Are these characteristics different across different genres of game?</a:t>
          </a:r>
        </a:p>
      </dgm:t>
    </dgm:pt>
    <dgm:pt modelId="{7D1A9FE5-6AC4-4D2D-87DE-8AEEB12C043E}" type="parTrans" cxnId="{770C84F2-F295-44FB-942D-809064488312}">
      <dgm:prSet/>
      <dgm:spPr/>
      <dgm:t>
        <a:bodyPr/>
        <a:lstStyle/>
        <a:p>
          <a:endParaRPr lang="en-US"/>
        </a:p>
      </dgm:t>
    </dgm:pt>
    <dgm:pt modelId="{CAED3314-F96A-423C-AD9D-26089BD852D7}" type="sibTrans" cxnId="{770C84F2-F295-44FB-942D-809064488312}">
      <dgm:prSet/>
      <dgm:spPr/>
      <dgm:t>
        <a:bodyPr/>
        <a:lstStyle/>
        <a:p>
          <a:endParaRPr lang="en-US"/>
        </a:p>
      </dgm:t>
    </dgm:pt>
    <dgm:pt modelId="{7B1483D6-CE27-4576-A9DC-1D78D97136D3}">
      <dgm:prSet/>
      <dgm:spPr/>
      <dgm:t>
        <a:bodyPr/>
        <a:lstStyle/>
        <a:p>
          <a:r>
            <a:rPr lang="en-US" dirty="0"/>
            <a:t>Have these characteristics changed as a result of the covid pandemic?</a:t>
          </a:r>
        </a:p>
        <a:p>
          <a:r>
            <a:rPr lang="en-US" b="1" dirty="0"/>
            <a:t>Hypothesis</a:t>
          </a:r>
          <a:r>
            <a:rPr lang="en-US" dirty="0"/>
            <a:t>: Multiplayer games increased in popularity</a:t>
          </a:r>
        </a:p>
      </dgm:t>
    </dgm:pt>
    <dgm:pt modelId="{2304E663-0CA6-4087-96DF-330239B3C79A}" type="parTrans" cxnId="{799C2099-10FB-4440-92A8-04F56013AEDD}">
      <dgm:prSet/>
      <dgm:spPr/>
      <dgm:t>
        <a:bodyPr/>
        <a:lstStyle/>
        <a:p>
          <a:endParaRPr lang="en-US"/>
        </a:p>
      </dgm:t>
    </dgm:pt>
    <dgm:pt modelId="{FCD10CD5-504C-4BCC-8948-053A7109BD48}" type="sibTrans" cxnId="{799C2099-10FB-4440-92A8-04F56013AEDD}">
      <dgm:prSet/>
      <dgm:spPr/>
      <dgm:t>
        <a:bodyPr/>
        <a:lstStyle/>
        <a:p>
          <a:endParaRPr lang="en-US"/>
        </a:p>
      </dgm:t>
    </dgm:pt>
    <dgm:pt modelId="{A4635996-0ACD-41E5-8F65-6DFB7CEE836B}" type="pres">
      <dgm:prSet presAssocID="{898A5946-29A9-40D6-A51F-FF00588EC115}" presName="root" presStyleCnt="0">
        <dgm:presLayoutVars>
          <dgm:dir/>
          <dgm:resizeHandles val="exact"/>
        </dgm:presLayoutVars>
      </dgm:prSet>
      <dgm:spPr/>
    </dgm:pt>
    <dgm:pt modelId="{00592B5E-C298-4766-876A-A738EAA2C630}" type="pres">
      <dgm:prSet presAssocID="{84CCE309-4610-4C47-87F4-FBA8C0B19DB7}" presName="compNode" presStyleCnt="0"/>
      <dgm:spPr/>
    </dgm:pt>
    <dgm:pt modelId="{1ECC3523-9CC4-4EE0-ABDB-F3C9CE7C698F}" type="pres">
      <dgm:prSet presAssocID="{84CCE309-4610-4C47-87F4-FBA8C0B19DB7}" presName="bgRect" presStyleLbl="bgShp" presStyleIdx="0" presStyleCnt="3"/>
      <dgm:spPr/>
    </dgm:pt>
    <dgm:pt modelId="{77AFEEAD-C026-4DFC-9393-64519D0D4D2D}" type="pres">
      <dgm:prSet presAssocID="{84CCE309-4610-4C47-87F4-FBA8C0B19DB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1C60FB0A-81D2-481F-BF7D-546D435FA370}" type="pres">
      <dgm:prSet presAssocID="{84CCE309-4610-4C47-87F4-FBA8C0B19DB7}" presName="spaceRect" presStyleCnt="0"/>
      <dgm:spPr/>
    </dgm:pt>
    <dgm:pt modelId="{5209D81A-AFAF-4646-AC70-70C8469D9892}" type="pres">
      <dgm:prSet presAssocID="{84CCE309-4610-4C47-87F4-FBA8C0B19DB7}" presName="parTx" presStyleLbl="revTx" presStyleIdx="0" presStyleCnt="3">
        <dgm:presLayoutVars>
          <dgm:chMax val="0"/>
          <dgm:chPref val="0"/>
        </dgm:presLayoutVars>
      </dgm:prSet>
      <dgm:spPr/>
    </dgm:pt>
    <dgm:pt modelId="{B4F8AE6D-FFF8-4516-8647-E846A4B47030}" type="pres">
      <dgm:prSet presAssocID="{31EEF5CF-CCAE-473B-9CE5-8081786DC38B}" presName="sibTrans" presStyleCnt="0"/>
      <dgm:spPr/>
    </dgm:pt>
    <dgm:pt modelId="{BEDD4FD0-BF5C-4B8B-A4FD-C5B329A81275}" type="pres">
      <dgm:prSet presAssocID="{781B19DE-ED8C-4956-830E-83CDFB140519}" presName="compNode" presStyleCnt="0"/>
      <dgm:spPr/>
    </dgm:pt>
    <dgm:pt modelId="{1EFE0280-D711-4681-A972-71001FE835C1}" type="pres">
      <dgm:prSet presAssocID="{781B19DE-ED8C-4956-830E-83CDFB140519}" presName="bgRect" presStyleLbl="bgShp" presStyleIdx="1" presStyleCnt="3"/>
      <dgm:spPr/>
    </dgm:pt>
    <dgm:pt modelId="{7A5BB42B-B17B-4EF4-A16B-4249B07755E3}" type="pres">
      <dgm:prSet presAssocID="{781B19DE-ED8C-4956-830E-83CDFB14051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ma"/>
        </a:ext>
      </dgm:extLst>
    </dgm:pt>
    <dgm:pt modelId="{A075C09E-FEC5-4EA1-B625-974ABEA853D2}" type="pres">
      <dgm:prSet presAssocID="{781B19DE-ED8C-4956-830E-83CDFB140519}" presName="spaceRect" presStyleCnt="0"/>
      <dgm:spPr/>
    </dgm:pt>
    <dgm:pt modelId="{06A768D5-9E67-4F37-8153-8A354211A8D9}" type="pres">
      <dgm:prSet presAssocID="{781B19DE-ED8C-4956-830E-83CDFB140519}" presName="parTx" presStyleLbl="revTx" presStyleIdx="1" presStyleCnt="3">
        <dgm:presLayoutVars>
          <dgm:chMax val="0"/>
          <dgm:chPref val="0"/>
        </dgm:presLayoutVars>
      </dgm:prSet>
      <dgm:spPr/>
    </dgm:pt>
    <dgm:pt modelId="{7106ACA1-68FE-42ED-AFDE-DC12B6CB7901}" type="pres">
      <dgm:prSet presAssocID="{CAED3314-F96A-423C-AD9D-26089BD852D7}" presName="sibTrans" presStyleCnt="0"/>
      <dgm:spPr/>
    </dgm:pt>
    <dgm:pt modelId="{CAAC7EB0-AE5F-4DE8-8BFC-D8EEA874E7F4}" type="pres">
      <dgm:prSet presAssocID="{7B1483D6-CE27-4576-A9DC-1D78D97136D3}" presName="compNode" presStyleCnt="0"/>
      <dgm:spPr/>
    </dgm:pt>
    <dgm:pt modelId="{65013CC2-4913-411E-B09C-C040044DA4AC}" type="pres">
      <dgm:prSet presAssocID="{7B1483D6-CE27-4576-A9DC-1D78D97136D3}" presName="bgRect" presStyleLbl="bgShp" presStyleIdx="2" presStyleCnt="3"/>
      <dgm:spPr/>
    </dgm:pt>
    <dgm:pt modelId="{B1343DC9-184B-48FC-BF40-760AE4605C6B}" type="pres">
      <dgm:prSet presAssocID="{7B1483D6-CE27-4576-A9DC-1D78D97136D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vid-19 with solid fill"/>
        </a:ext>
      </dgm:extLst>
    </dgm:pt>
    <dgm:pt modelId="{011C3886-3553-4A8A-A109-A7DC7CA907D7}" type="pres">
      <dgm:prSet presAssocID="{7B1483D6-CE27-4576-A9DC-1D78D97136D3}" presName="spaceRect" presStyleCnt="0"/>
      <dgm:spPr/>
    </dgm:pt>
    <dgm:pt modelId="{D802E15F-51F1-48A0-A708-02CBB1C275E3}" type="pres">
      <dgm:prSet presAssocID="{7B1483D6-CE27-4576-A9DC-1D78D97136D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C44FC20-E031-49ED-B590-5DB189144A31}" type="presOf" srcId="{7B1483D6-CE27-4576-A9DC-1D78D97136D3}" destId="{D802E15F-51F1-48A0-A708-02CBB1C275E3}" srcOrd="0" destOrd="0" presId="urn:microsoft.com/office/officeart/2018/2/layout/IconVerticalSolidList"/>
    <dgm:cxn modelId="{002BBF41-4147-4A5B-A8AE-AEB4F59FB73C}" type="presOf" srcId="{781B19DE-ED8C-4956-830E-83CDFB140519}" destId="{06A768D5-9E67-4F37-8153-8A354211A8D9}" srcOrd="0" destOrd="0" presId="urn:microsoft.com/office/officeart/2018/2/layout/IconVerticalSolidList"/>
    <dgm:cxn modelId="{A0877B54-744E-4303-838B-2E9E42398A86}" srcId="{898A5946-29A9-40D6-A51F-FF00588EC115}" destId="{84CCE309-4610-4C47-87F4-FBA8C0B19DB7}" srcOrd="0" destOrd="0" parTransId="{2AB8DB09-7C9C-48B0-B9DE-F3A99E8E3EA4}" sibTransId="{31EEF5CF-CCAE-473B-9CE5-8081786DC38B}"/>
    <dgm:cxn modelId="{228AA25A-1893-4EBA-AA81-B801B08E04DE}" type="presOf" srcId="{84CCE309-4610-4C47-87F4-FBA8C0B19DB7}" destId="{5209D81A-AFAF-4646-AC70-70C8469D9892}" srcOrd="0" destOrd="0" presId="urn:microsoft.com/office/officeart/2018/2/layout/IconVerticalSolidList"/>
    <dgm:cxn modelId="{21C09098-A1DD-4B2E-B1D6-8321E8BE1C5E}" type="presOf" srcId="{898A5946-29A9-40D6-A51F-FF00588EC115}" destId="{A4635996-0ACD-41E5-8F65-6DFB7CEE836B}" srcOrd="0" destOrd="0" presId="urn:microsoft.com/office/officeart/2018/2/layout/IconVerticalSolidList"/>
    <dgm:cxn modelId="{799C2099-10FB-4440-92A8-04F56013AEDD}" srcId="{898A5946-29A9-40D6-A51F-FF00588EC115}" destId="{7B1483D6-CE27-4576-A9DC-1D78D97136D3}" srcOrd="2" destOrd="0" parTransId="{2304E663-0CA6-4087-96DF-330239B3C79A}" sibTransId="{FCD10CD5-504C-4BCC-8948-053A7109BD48}"/>
    <dgm:cxn modelId="{770C84F2-F295-44FB-942D-809064488312}" srcId="{898A5946-29A9-40D6-A51F-FF00588EC115}" destId="{781B19DE-ED8C-4956-830E-83CDFB140519}" srcOrd="1" destOrd="0" parTransId="{7D1A9FE5-6AC4-4D2D-87DE-8AEEB12C043E}" sibTransId="{CAED3314-F96A-423C-AD9D-26089BD852D7}"/>
    <dgm:cxn modelId="{2479EF4D-D750-4389-964C-F4BD51F6720E}" type="presParOf" srcId="{A4635996-0ACD-41E5-8F65-6DFB7CEE836B}" destId="{00592B5E-C298-4766-876A-A738EAA2C630}" srcOrd="0" destOrd="0" presId="urn:microsoft.com/office/officeart/2018/2/layout/IconVerticalSolidList"/>
    <dgm:cxn modelId="{0E4A9C91-4D2D-48D8-B60D-65AB6FB35820}" type="presParOf" srcId="{00592B5E-C298-4766-876A-A738EAA2C630}" destId="{1ECC3523-9CC4-4EE0-ABDB-F3C9CE7C698F}" srcOrd="0" destOrd="0" presId="urn:microsoft.com/office/officeart/2018/2/layout/IconVerticalSolidList"/>
    <dgm:cxn modelId="{BEC06CF7-2716-4367-970F-6F588F83EB88}" type="presParOf" srcId="{00592B5E-C298-4766-876A-A738EAA2C630}" destId="{77AFEEAD-C026-4DFC-9393-64519D0D4D2D}" srcOrd="1" destOrd="0" presId="urn:microsoft.com/office/officeart/2018/2/layout/IconVerticalSolidList"/>
    <dgm:cxn modelId="{A4445582-644E-493F-90D6-87B6FDDF48FC}" type="presParOf" srcId="{00592B5E-C298-4766-876A-A738EAA2C630}" destId="{1C60FB0A-81D2-481F-BF7D-546D435FA370}" srcOrd="2" destOrd="0" presId="urn:microsoft.com/office/officeart/2018/2/layout/IconVerticalSolidList"/>
    <dgm:cxn modelId="{8B19BB65-1A88-4687-A8C1-F94E1854AAB1}" type="presParOf" srcId="{00592B5E-C298-4766-876A-A738EAA2C630}" destId="{5209D81A-AFAF-4646-AC70-70C8469D9892}" srcOrd="3" destOrd="0" presId="urn:microsoft.com/office/officeart/2018/2/layout/IconVerticalSolidList"/>
    <dgm:cxn modelId="{13B09D56-A930-4569-8EDD-3FAA8AA2268E}" type="presParOf" srcId="{A4635996-0ACD-41E5-8F65-6DFB7CEE836B}" destId="{B4F8AE6D-FFF8-4516-8647-E846A4B47030}" srcOrd="1" destOrd="0" presId="urn:microsoft.com/office/officeart/2018/2/layout/IconVerticalSolidList"/>
    <dgm:cxn modelId="{3A305CD9-2D38-4996-A0B9-581F6B972DF4}" type="presParOf" srcId="{A4635996-0ACD-41E5-8F65-6DFB7CEE836B}" destId="{BEDD4FD0-BF5C-4B8B-A4FD-C5B329A81275}" srcOrd="2" destOrd="0" presId="urn:microsoft.com/office/officeart/2018/2/layout/IconVerticalSolidList"/>
    <dgm:cxn modelId="{625E141B-B984-4701-83A7-969D517E4AC5}" type="presParOf" srcId="{BEDD4FD0-BF5C-4B8B-A4FD-C5B329A81275}" destId="{1EFE0280-D711-4681-A972-71001FE835C1}" srcOrd="0" destOrd="0" presId="urn:microsoft.com/office/officeart/2018/2/layout/IconVerticalSolidList"/>
    <dgm:cxn modelId="{10182803-331E-4561-8E71-A67041012317}" type="presParOf" srcId="{BEDD4FD0-BF5C-4B8B-A4FD-C5B329A81275}" destId="{7A5BB42B-B17B-4EF4-A16B-4249B07755E3}" srcOrd="1" destOrd="0" presId="urn:microsoft.com/office/officeart/2018/2/layout/IconVerticalSolidList"/>
    <dgm:cxn modelId="{3AFA539B-B315-4650-B0DD-0F8FA13713BA}" type="presParOf" srcId="{BEDD4FD0-BF5C-4B8B-A4FD-C5B329A81275}" destId="{A075C09E-FEC5-4EA1-B625-974ABEA853D2}" srcOrd="2" destOrd="0" presId="urn:microsoft.com/office/officeart/2018/2/layout/IconVerticalSolidList"/>
    <dgm:cxn modelId="{3509EE75-B266-48B5-81AA-636DC9B18F52}" type="presParOf" srcId="{BEDD4FD0-BF5C-4B8B-A4FD-C5B329A81275}" destId="{06A768D5-9E67-4F37-8153-8A354211A8D9}" srcOrd="3" destOrd="0" presId="urn:microsoft.com/office/officeart/2018/2/layout/IconVerticalSolidList"/>
    <dgm:cxn modelId="{1EF436FD-D1A6-4C8D-8975-68AFA6AF6204}" type="presParOf" srcId="{A4635996-0ACD-41E5-8F65-6DFB7CEE836B}" destId="{7106ACA1-68FE-42ED-AFDE-DC12B6CB7901}" srcOrd="3" destOrd="0" presId="urn:microsoft.com/office/officeart/2018/2/layout/IconVerticalSolidList"/>
    <dgm:cxn modelId="{DDB49F74-9BC8-48B0-9362-E72547B6F35F}" type="presParOf" srcId="{A4635996-0ACD-41E5-8F65-6DFB7CEE836B}" destId="{CAAC7EB0-AE5F-4DE8-8BFC-D8EEA874E7F4}" srcOrd="4" destOrd="0" presId="urn:microsoft.com/office/officeart/2018/2/layout/IconVerticalSolidList"/>
    <dgm:cxn modelId="{51C87F0D-52B2-4CE3-BAB0-255311F6F46B}" type="presParOf" srcId="{CAAC7EB0-AE5F-4DE8-8BFC-D8EEA874E7F4}" destId="{65013CC2-4913-411E-B09C-C040044DA4AC}" srcOrd="0" destOrd="0" presId="urn:microsoft.com/office/officeart/2018/2/layout/IconVerticalSolidList"/>
    <dgm:cxn modelId="{A296D2D9-84F4-43E5-955C-2C10009AF4B1}" type="presParOf" srcId="{CAAC7EB0-AE5F-4DE8-8BFC-D8EEA874E7F4}" destId="{B1343DC9-184B-48FC-BF40-760AE4605C6B}" srcOrd="1" destOrd="0" presId="urn:microsoft.com/office/officeart/2018/2/layout/IconVerticalSolidList"/>
    <dgm:cxn modelId="{7B7A94D0-9800-45C5-B5A2-CFEB3432C118}" type="presParOf" srcId="{CAAC7EB0-AE5F-4DE8-8BFC-D8EEA874E7F4}" destId="{011C3886-3553-4A8A-A109-A7DC7CA907D7}" srcOrd="2" destOrd="0" presId="urn:microsoft.com/office/officeart/2018/2/layout/IconVerticalSolidList"/>
    <dgm:cxn modelId="{17F1366E-CD98-4C12-B574-E8131EDAF23F}" type="presParOf" srcId="{CAAC7EB0-AE5F-4DE8-8BFC-D8EEA874E7F4}" destId="{D802E15F-51F1-48A0-A708-02CBB1C275E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607F7A9-EC33-429B-BD35-BC77BEA18382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DAA836F-504F-4E7C-8CC5-71260B065B77}">
      <dgm:prSet/>
      <dgm:spPr/>
      <dgm:t>
        <a:bodyPr/>
        <a:lstStyle/>
        <a:p>
          <a:r>
            <a:rPr lang="en-US" b="1"/>
            <a:t>Initial Data Cleaning:</a:t>
          </a:r>
          <a:endParaRPr lang="en-US"/>
        </a:p>
      </dgm:t>
    </dgm:pt>
    <dgm:pt modelId="{30EE9A9B-6933-4624-AF50-05963A007D6C}" type="parTrans" cxnId="{418A5F5E-CB06-46D6-B806-E8EF9FBA973A}">
      <dgm:prSet/>
      <dgm:spPr/>
      <dgm:t>
        <a:bodyPr/>
        <a:lstStyle/>
        <a:p>
          <a:endParaRPr lang="en-US"/>
        </a:p>
      </dgm:t>
    </dgm:pt>
    <dgm:pt modelId="{CF8640AF-7B2B-4AFA-8440-0997591F1BC8}" type="sibTrans" cxnId="{418A5F5E-CB06-46D6-B806-E8EF9FBA973A}">
      <dgm:prSet/>
      <dgm:spPr/>
      <dgm:t>
        <a:bodyPr/>
        <a:lstStyle/>
        <a:p>
          <a:endParaRPr lang="en-US"/>
        </a:p>
      </dgm:t>
    </dgm:pt>
    <dgm:pt modelId="{1433D601-3026-4D4D-8BEB-1AA5B46ABE6E}">
      <dgm:prSet/>
      <dgm:spPr/>
      <dgm:t>
        <a:bodyPr/>
        <a:lstStyle/>
        <a:p>
          <a:r>
            <a:rPr lang="en-US" b="1"/>
            <a:t>Removed beta and test games from App list</a:t>
          </a:r>
          <a:endParaRPr lang="en-US"/>
        </a:p>
      </dgm:t>
    </dgm:pt>
    <dgm:pt modelId="{7F1D8B6B-AE6E-4864-9FD9-42873E8B09B9}" type="parTrans" cxnId="{88B70AFC-3329-477B-A572-2F983E240424}">
      <dgm:prSet/>
      <dgm:spPr/>
      <dgm:t>
        <a:bodyPr/>
        <a:lstStyle/>
        <a:p>
          <a:endParaRPr lang="en-US"/>
        </a:p>
      </dgm:t>
    </dgm:pt>
    <dgm:pt modelId="{1BE0B31D-AB8E-4FB1-917C-1FE43E7BCFA4}" type="sibTrans" cxnId="{88B70AFC-3329-477B-A572-2F983E240424}">
      <dgm:prSet/>
      <dgm:spPr/>
      <dgm:t>
        <a:bodyPr/>
        <a:lstStyle/>
        <a:p>
          <a:endParaRPr lang="en-US"/>
        </a:p>
      </dgm:t>
    </dgm:pt>
    <dgm:pt modelId="{EBFED667-0190-474B-ABAE-5F2775C7B18F}">
      <dgm:prSet/>
      <dgm:spPr/>
      <dgm:t>
        <a:bodyPr/>
        <a:lstStyle/>
        <a:p>
          <a:r>
            <a:rPr lang="en-US" b="1"/>
            <a:t>Reformatted nested data columns (ex. Categories stored as dictionaries)</a:t>
          </a:r>
          <a:endParaRPr lang="en-US"/>
        </a:p>
      </dgm:t>
    </dgm:pt>
    <dgm:pt modelId="{A9ADFAE7-D7C3-4175-9B09-83CFE688422A}" type="parTrans" cxnId="{52B8BE92-FDE2-4B68-A52C-F66FD00715F6}">
      <dgm:prSet/>
      <dgm:spPr/>
      <dgm:t>
        <a:bodyPr/>
        <a:lstStyle/>
        <a:p>
          <a:endParaRPr lang="en-US"/>
        </a:p>
      </dgm:t>
    </dgm:pt>
    <dgm:pt modelId="{C1D8773C-B10F-4EC7-B27A-31FBC089CE15}" type="sibTrans" cxnId="{52B8BE92-FDE2-4B68-A52C-F66FD00715F6}">
      <dgm:prSet/>
      <dgm:spPr/>
      <dgm:t>
        <a:bodyPr/>
        <a:lstStyle/>
        <a:p>
          <a:endParaRPr lang="en-US"/>
        </a:p>
      </dgm:t>
    </dgm:pt>
    <dgm:pt modelId="{A1DB6369-CCBA-4955-A3D3-FAFFCAB72FCE}">
      <dgm:prSet/>
      <dgm:spPr/>
      <dgm:t>
        <a:bodyPr/>
        <a:lstStyle/>
        <a:p>
          <a:r>
            <a:rPr lang="en-US" b="1"/>
            <a:t>Cleaned and standardized text fields</a:t>
          </a:r>
          <a:endParaRPr lang="en-US"/>
        </a:p>
      </dgm:t>
    </dgm:pt>
    <dgm:pt modelId="{F34D743F-BA84-4725-88B6-CC3A795EE004}" type="parTrans" cxnId="{EA544698-9D30-416F-9ACB-AC3E05ACE942}">
      <dgm:prSet/>
      <dgm:spPr/>
      <dgm:t>
        <a:bodyPr/>
        <a:lstStyle/>
        <a:p>
          <a:endParaRPr lang="en-US"/>
        </a:p>
      </dgm:t>
    </dgm:pt>
    <dgm:pt modelId="{976D49B8-D7F8-4D62-8257-B7565C67A29F}" type="sibTrans" cxnId="{EA544698-9D30-416F-9ACB-AC3E05ACE942}">
      <dgm:prSet/>
      <dgm:spPr/>
      <dgm:t>
        <a:bodyPr/>
        <a:lstStyle/>
        <a:p>
          <a:endParaRPr lang="en-US"/>
        </a:p>
      </dgm:t>
    </dgm:pt>
    <dgm:pt modelId="{E061A655-C3BC-40EE-8957-BEE35863B6B9}">
      <dgm:prSet/>
      <dgm:spPr/>
      <dgm:t>
        <a:bodyPr/>
        <a:lstStyle/>
        <a:p>
          <a:r>
            <a:rPr lang="en-US" dirty="0"/>
            <a:t>After Initial cleaning, data consists of:</a:t>
          </a:r>
        </a:p>
      </dgm:t>
    </dgm:pt>
    <dgm:pt modelId="{A339BF2C-96A9-49F4-916B-3EF97C9807F8}" type="parTrans" cxnId="{9CAF22D9-BA99-41A8-9AEE-EC44A2862703}">
      <dgm:prSet/>
      <dgm:spPr/>
      <dgm:t>
        <a:bodyPr/>
        <a:lstStyle/>
        <a:p>
          <a:endParaRPr lang="en-US"/>
        </a:p>
      </dgm:t>
    </dgm:pt>
    <dgm:pt modelId="{07B4B68D-79F7-4A6F-AE51-64FA88F8796D}" type="sibTrans" cxnId="{9CAF22D9-BA99-41A8-9AEE-EC44A2862703}">
      <dgm:prSet/>
      <dgm:spPr/>
      <dgm:t>
        <a:bodyPr/>
        <a:lstStyle/>
        <a:p>
          <a:endParaRPr lang="en-US"/>
        </a:p>
      </dgm:t>
    </dgm:pt>
    <dgm:pt modelId="{9B17C020-F94B-4004-90F5-2D806802C2AF}">
      <dgm:prSet/>
      <dgm:spPr/>
      <dgm:t>
        <a:bodyPr/>
        <a:lstStyle/>
        <a:p>
          <a:r>
            <a:rPr lang="en-US"/>
            <a:t>18,424 Rows</a:t>
          </a:r>
        </a:p>
      </dgm:t>
    </dgm:pt>
    <dgm:pt modelId="{A36D1B29-5F88-4C28-A440-76DDCC4FAF00}" type="parTrans" cxnId="{A2080D71-63FB-44EC-958F-329FB4B105B8}">
      <dgm:prSet/>
      <dgm:spPr/>
      <dgm:t>
        <a:bodyPr/>
        <a:lstStyle/>
        <a:p>
          <a:endParaRPr lang="en-US"/>
        </a:p>
      </dgm:t>
    </dgm:pt>
    <dgm:pt modelId="{D10E5C71-2148-444D-8096-777C936BF7C6}" type="sibTrans" cxnId="{A2080D71-63FB-44EC-958F-329FB4B105B8}">
      <dgm:prSet/>
      <dgm:spPr/>
      <dgm:t>
        <a:bodyPr/>
        <a:lstStyle/>
        <a:p>
          <a:endParaRPr lang="en-US"/>
        </a:p>
      </dgm:t>
    </dgm:pt>
    <dgm:pt modelId="{812BC9C0-9FF3-4FAA-B7CB-8C4DAFCE730C}">
      <dgm:prSet/>
      <dgm:spPr/>
      <dgm:t>
        <a:bodyPr/>
        <a:lstStyle/>
        <a:p>
          <a:r>
            <a:rPr lang="en-US" dirty="0"/>
            <a:t>118 Columns</a:t>
          </a:r>
        </a:p>
      </dgm:t>
    </dgm:pt>
    <dgm:pt modelId="{AA1F7AAB-1E84-4993-B157-6D2031591537}" type="parTrans" cxnId="{02EB29D1-C379-43DA-B6EB-E1F03D820AF4}">
      <dgm:prSet/>
      <dgm:spPr/>
      <dgm:t>
        <a:bodyPr/>
        <a:lstStyle/>
        <a:p>
          <a:endParaRPr lang="en-US"/>
        </a:p>
      </dgm:t>
    </dgm:pt>
    <dgm:pt modelId="{60979816-F011-41E9-9EF5-DECAF2BA2076}" type="sibTrans" cxnId="{02EB29D1-C379-43DA-B6EB-E1F03D820AF4}">
      <dgm:prSet/>
      <dgm:spPr/>
      <dgm:t>
        <a:bodyPr/>
        <a:lstStyle/>
        <a:p>
          <a:endParaRPr lang="en-US"/>
        </a:p>
      </dgm:t>
    </dgm:pt>
    <dgm:pt modelId="{F2902196-6453-4692-8A03-00C9813C6A79}">
      <dgm:prSet/>
      <dgm:spPr/>
      <dgm:t>
        <a:bodyPr/>
        <a:lstStyle/>
        <a:p>
          <a:r>
            <a:rPr lang="en-US" dirty="0"/>
            <a:t>97 Categorical/Text</a:t>
          </a:r>
        </a:p>
      </dgm:t>
    </dgm:pt>
    <dgm:pt modelId="{EDB58401-CD4C-4104-9D7A-69FB5E97F6A4}" type="parTrans" cxnId="{798141A8-F929-4908-94BD-DC0BC282DF34}">
      <dgm:prSet/>
      <dgm:spPr/>
      <dgm:t>
        <a:bodyPr/>
        <a:lstStyle/>
        <a:p>
          <a:endParaRPr lang="en-US"/>
        </a:p>
      </dgm:t>
    </dgm:pt>
    <dgm:pt modelId="{79F3CAF7-917B-4C12-B161-F01109D7C062}" type="sibTrans" cxnId="{798141A8-F929-4908-94BD-DC0BC282DF34}">
      <dgm:prSet/>
      <dgm:spPr/>
      <dgm:t>
        <a:bodyPr/>
        <a:lstStyle/>
        <a:p>
          <a:endParaRPr lang="en-US"/>
        </a:p>
      </dgm:t>
    </dgm:pt>
    <dgm:pt modelId="{52C66508-1879-43E3-A8A9-57D3594C81B7}">
      <dgm:prSet/>
      <dgm:spPr/>
      <dgm:t>
        <a:bodyPr/>
        <a:lstStyle/>
        <a:p>
          <a:r>
            <a:rPr lang="en-US" dirty="0"/>
            <a:t>16 Numeric</a:t>
          </a:r>
        </a:p>
      </dgm:t>
    </dgm:pt>
    <dgm:pt modelId="{DE7636B4-03A8-47FB-94B7-AD45F56480D5}" type="parTrans" cxnId="{FB06D4A7-B748-431B-ABC8-959B29C17803}">
      <dgm:prSet/>
      <dgm:spPr/>
      <dgm:t>
        <a:bodyPr/>
        <a:lstStyle/>
        <a:p>
          <a:endParaRPr lang="en-US"/>
        </a:p>
      </dgm:t>
    </dgm:pt>
    <dgm:pt modelId="{3772E9B0-9685-4749-9A7F-39A4938096E1}" type="sibTrans" cxnId="{FB06D4A7-B748-431B-ABC8-959B29C17803}">
      <dgm:prSet/>
      <dgm:spPr/>
      <dgm:t>
        <a:bodyPr/>
        <a:lstStyle/>
        <a:p>
          <a:endParaRPr lang="en-US"/>
        </a:p>
      </dgm:t>
    </dgm:pt>
    <dgm:pt modelId="{C7F5FFF6-4DE5-4A2A-9304-04EB64D306C0}">
      <dgm:prSet/>
      <dgm:spPr/>
      <dgm:t>
        <a:bodyPr/>
        <a:lstStyle/>
        <a:p>
          <a:r>
            <a:rPr lang="en-US" dirty="0"/>
            <a:t>5 Boolean</a:t>
          </a:r>
        </a:p>
      </dgm:t>
    </dgm:pt>
    <dgm:pt modelId="{92ED22D3-B0FF-4931-8C5F-7F42F46E462C}" type="parTrans" cxnId="{8055A4B9-B83F-4D8C-92B2-A07993E7DFBA}">
      <dgm:prSet/>
      <dgm:spPr/>
      <dgm:t>
        <a:bodyPr/>
        <a:lstStyle/>
        <a:p>
          <a:endParaRPr lang="en-US"/>
        </a:p>
      </dgm:t>
    </dgm:pt>
    <dgm:pt modelId="{9C13E556-5A7A-4C83-875C-78468FBEF5E3}" type="sibTrans" cxnId="{8055A4B9-B83F-4D8C-92B2-A07993E7DFBA}">
      <dgm:prSet/>
      <dgm:spPr/>
      <dgm:t>
        <a:bodyPr/>
        <a:lstStyle/>
        <a:p>
          <a:endParaRPr lang="en-US"/>
        </a:p>
      </dgm:t>
    </dgm:pt>
    <dgm:pt modelId="{D06B4422-A766-420E-8682-5363E43B7540}">
      <dgm:prSet/>
      <dgm:spPr/>
      <dgm:t>
        <a:bodyPr/>
        <a:lstStyle/>
        <a:p>
          <a:r>
            <a:rPr lang="en-US" dirty="0"/>
            <a:t>155 MB</a:t>
          </a:r>
        </a:p>
      </dgm:t>
    </dgm:pt>
    <dgm:pt modelId="{9B083C8F-BCAA-40F3-8413-C4A88EA69945}" type="parTrans" cxnId="{0B3526F6-06F5-4775-9EFE-9F3BA5602725}">
      <dgm:prSet/>
      <dgm:spPr/>
      <dgm:t>
        <a:bodyPr/>
        <a:lstStyle/>
        <a:p>
          <a:endParaRPr lang="en-US"/>
        </a:p>
      </dgm:t>
    </dgm:pt>
    <dgm:pt modelId="{98859B79-A37E-45EE-B0B1-B3C0CC304530}" type="sibTrans" cxnId="{0B3526F6-06F5-4775-9EFE-9F3BA5602725}">
      <dgm:prSet/>
      <dgm:spPr/>
      <dgm:t>
        <a:bodyPr/>
        <a:lstStyle/>
        <a:p>
          <a:endParaRPr lang="en-US"/>
        </a:p>
      </dgm:t>
    </dgm:pt>
    <dgm:pt modelId="{9B5B4FFC-A135-4930-A289-8119288FBE8A}">
      <dgm:prSet/>
      <dgm:spPr/>
      <dgm:t>
        <a:bodyPr/>
        <a:lstStyle/>
        <a:p>
          <a:r>
            <a:rPr lang="en-US" dirty="0"/>
            <a:t>3.7% of cells were missing data</a:t>
          </a:r>
        </a:p>
      </dgm:t>
    </dgm:pt>
    <dgm:pt modelId="{05BDB69B-C30F-4414-A170-0E4AE3E9379D}" type="parTrans" cxnId="{EC173CA3-9E17-4B73-AC5F-9391FDE1339E}">
      <dgm:prSet/>
      <dgm:spPr/>
      <dgm:t>
        <a:bodyPr/>
        <a:lstStyle/>
        <a:p>
          <a:endParaRPr lang="en-US"/>
        </a:p>
      </dgm:t>
    </dgm:pt>
    <dgm:pt modelId="{CE03735A-68A1-4E38-A992-EB136C2EB12A}" type="sibTrans" cxnId="{EC173CA3-9E17-4B73-AC5F-9391FDE1339E}">
      <dgm:prSet/>
      <dgm:spPr/>
      <dgm:t>
        <a:bodyPr/>
        <a:lstStyle/>
        <a:p>
          <a:endParaRPr lang="en-US"/>
        </a:p>
      </dgm:t>
    </dgm:pt>
    <dgm:pt modelId="{7D480D74-F1FD-4479-8538-5FBD966754F8}">
      <dgm:prSet/>
      <dgm:spPr/>
      <dgm:t>
        <a:bodyPr/>
        <a:lstStyle/>
        <a:p>
          <a:r>
            <a:rPr lang="en-US"/>
            <a:t>High percentage of zeros, blanks, empty strings across most fields</a:t>
          </a:r>
        </a:p>
      </dgm:t>
    </dgm:pt>
    <dgm:pt modelId="{142073A7-2DCF-4725-B077-AC125E258A61}" type="parTrans" cxnId="{1CD30407-6395-4805-A73A-7CBE08618CC6}">
      <dgm:prSet/>
      <dgm:spPr/>
      <dgm:t>
        <a:bodyPr/>
        <a:lstStyle/>
        <a:p>
          <a:endParaRPr lang="en-US"/>
        </a:p>
      </dgm:t>
    </dgm:pt>
    <dgm:pt modelId="{EE46E6FC-D7A8-4B91-847C-59D6D7F2B9BE}" type="sibTrans" cxnId="{1CD30407-6395-4805-A73A-7CBE08618CC6}">
      <dgm:prSet/>
      <dgm:spPr/>
      <dgm:t>
        <a:bodyPr/>
        <a:lstStyle/>
        <a:p>
          <a:endParaRPr lang="en-US"/>
        </a:p>
      </dgm:t>
    </dgm:pt>
    <dgm:pt modelId="{5C14CC32-A68C-4818-B230-121F6C0A625B}" type="pres">
      <dgm:prSet presAssocID="{B607F7A9-EC33-429B-BD35-BC77BEA18382}" presName="linear" presStyleCnt="0">
        <dgm:presLayoutVars>
          <dgm:animLvl val="lvl"/>
          <dgm:resizeHandles val="exact"/>
        </dgm:presLayoutVars>
      </dgm:prSet>
      <dgm:spPr/>
    </dgm:pt>
    <dgm:pt modelId="{ADFEF4BF-24B8-4D3C-90AD-E8C23DEA29CE}" type="pres">
      <dgm:prSet presAssocID="{5DAA836F-504F-4E7C-8CC5-71260B065B7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8A7243A-F2AB-4A45-BD51-1FAE17D126B0}" type="pres">
      <dgm:prSet presAssocID="{5DAA836F-504F-4E7C-8CC5-71260B065B77}" presName="childText" presStyleLbl="revTx" presStyleIdx="0" presStyleCnt="2">
        <dgm:presLayoutVars>
          <dgm:bulletEnabled val="1"/>
        </dgm:presLayoutVars>
      </dgm:prSet>
      <dgm:spPr/>
    </dgm:pt>
    <dgm:pt modelId="{ED3CA4F0-0D7D-4D92-9F20-318C2C9020E6}" type="pres">
      <dgm:prSet presAssocID="{E061A655-C3BC-40EE-8957-BEE35863B6B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61689B9-A6A4-4B5E-B796-6CAD82FF7BD2}" type="pres">
      <dgm:prSet presAssocID="{E061A655-C3BC-40EE-8957-BEE35863B6B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5DA72202-7319-4A4A-9415-1EFFA7A54BB2}" type="presOf" srcId="{5DAA836F-504F-4E7C-8CC5-71260B065B77}" destId="{ADFEF4BF-24B8-4D3C-90AD-E8C23DEA29CE}" srcOrd="0" destOrd="0" presId="urn:microsoft.com/office/officeart/2005/8/layout/vList2"/>
    <dgm:cxn modelId="{F587F802-BDC9-4276-A851-C34A32EC8D59}" type="presOf" srcId="{A1DB6369-CCBA-4955-A3D3-FAFFCAB72FCE}" destId="{E8A7243A-F2AB-4A45-BD51-1FAE17D126B0}" srcOrd="0" destOrd="2" presId="urn:microsoft.com/office/officeart/2005/8/layout/vList2"/>
    <dgm:cxn modelId="{1CD30407-6395-4805-A73A-7CBE08618CC6}" srcId="{E061A655-C3BC-40EE-8957-BEE35863B6B9}" destId="{7D480D74-F1FD-4479-8538-5FBD966754F8}" srcOrd="4" destOrd="0" parTransId="{142073A7-2DCF-4725-B077-AC125E258A61}" sibTransId="{EE46E6FC-D7A8-4B91-847C-59D6D7F2B9BE}"/>
    <dgm:cxn modelId="{AE8D971E-A0F4-4463-8D90-B82ABF4D5213}" type="presOf" srcId="{C7F5FFF6-4DE5-4A2A-9304-04EB64D306C0}" destId="{961689B9-A6A4-4B5E-B796-6CAD82FF7BD2}" srcOrd="0" destOrd="4" presId="urn:microsoft.com/office/officeart/2005/8/layout/vList2"/>
    <dgm:cxn modelId="{5018F126-D4BB-4366-B665-06C3AC857FF7}" type="presOf" srcId="{9B17C020-F94B-4004-90F5-2D806802C2AF}" destId="{961689B9-A6A4-4B5E-B796-6CAD82FF7BD2}" srcOrd="0" destOrd="0" presId="urn:microsoft.com/office/officeart/2005/8/layout/vList2"/>
    <dgm:cxn modelId="{D152CF2A-71A1-48ED-97A5-47F4DAEFD36C}" type="presOf" srcId="{B607F7A9-EC33-429B-BD35-BC77BEA18382}" destId="{5C14CC32-A68C-4818-B230-121F6C0A625B}" srcOrd="0" destOrd="0" presId="urn:microsoft.com/office/officeart/2005/8/layout/vList2"/>
    <dgm:cxn modelId="{418A5F5E-CB06-46D6-B806-E8EF9FBA973A}" srcId="{B607F7A9-EC33-429B-BD35-BC77BEA18382}" destId="{5DAA836F-504F-4E7C-8CC5-71260B065B77}" srcOrd="0" destOrd="0" parTransId="{30EE9A9B-6933-4624-AF50-05963A007D6C}" sibTransId="{CF8640AF-7B2B-4AFA-8440-0997591F1BC8}"/>
    <dgm:cxn modelId="{67267F42-108B-46C8-9AFA-4B6F6F3BE605}" type="presOf" srcId="{F2902196-6453-4692-8A03-00C9813C6A79}" destId="{961689B9-A6A4-4B5E-B796-6CAD82FF7BD2}" srcOrd="0" destOrd="2" presId="urn:microsoft.com/office/officeart/2005/8/layout/vList2"/>
    <dgm:cxn modelId="{231F6F63-BB4B-4904-AFDA-0F1DFB920E22}" type="presOf" srcId="{1433D601-3026-4D4D-8BEB-1AA5B46ABE6E}" destId="{E8A7243A-F2AB-4A45-BD51-1FAE17D126B0}" srcOrd="0" destOrd="0" presId="urn:microsoft.com/office/officeart/2005/8/layout/vList2"/>
    <dgm:cxn modelId="{A2080D71-63FB-44EC-958F-329FB4B105B8}" srcId="{E061A655-C3BC-40EE-8957-BEE35863B6B9}" destId="{9B17C020-F94B-4004-90F5-2D806802C2AF}" srcOrd="0" destOrd="0" parTransId="{A36D1B29-5F88-4C28-A440-76DDCC4FAF00}" sibTransId="{D10E5C71-2148-444D-8096-777C936BF7C6}"/>
    <dgm:cxn modelId="{961C3A72-BA1C-46CB-BBD0-2819D857DD4D}" type="presOf" srcId="{E061A655-C3BC-40EE-8957-BEE35863B6B9}" destId="{ED3CA4F0-0D7D-4D92-9F20-318C2C9020E6}" srcOrd="0" destOrd="0" presId="urn:microsoft.com/office/officeart/2005/8/layout/vList2"/>
    <dgm:cxn modelId="{023AD091-732D-42F5-81A4-5683FA5E90A3}" type="presOf" srcId="{9B5B4FFC-A135-4930-A289-8119288FBE8A}" destId="{961689B9-A6A4-4B5E-B796-6CAD82FF7BD2}" srcOrd="0" destOrd="6" presId="urn:microsoft.com/office/officeart/2005/8/layout/vList2"/>
    <dgm:cxn modelId="{52B8BE92-FDE2-4B68-A52C-F66FD00715F6}" srcId="{5DAA836F-504F-4E7C-8CC5-71260B065B77}" destId="{EBFED667-0190-474B-ABAE-5F2775C7B18F}" srcOrd="1" destOrd="0" parTransId="{A9ADFAE7-D7C3-4175-9B09-83CFE688422A}" sibTransId="{C1D8773C-B10F-4EC7-B27A-31FBC089CE15}"/>
    <dgm:cxn modelId="{CFD49495-C9A6-4379-9E13-8F9D509C6E03}" type="presOf" srcId="{EBFED667-0190-474B-ABAE-5F2775C7B18F}" destId="{E8A7243A-F2AB-4A45-BD51-1FAE17D126B0}" srcOrd="0" destOrd="1" presId="urn:microsoft.com/office/officeart/2005/8/layout/vList2"/>
    <dgm:cxn modelId="{EA544698-9D30-416F-9ACB-AC3E05ACE942}" srcId="{5DAA836F-504F-4E7C-8CC5-71260B065B77}" destId="{A1DB6369-CCBA-4955-A3D3-FAFFCAB72FCE}" srcOrd="2" destOrd="0" parTransId="{F34D743F-BA84-4725-88B6-CC3A795EE004}" sibTransId="{976D49B8-D7F8-4D62-8257-B7565C67A29F}"/>
    <dgm:cxn modelId="{EC173CA3-9E17-4B73-AC5F-9391FDE1339E}" srcId="{E061A655-C3BC-40EE-8957-BEE35863B6B9}" destId="{9B5B4FFC-A135-4930-A289-8119288FBE8A}" srcOrd="3" destOrd="0" parTransId="{05BDB69B-C30F-4414-A170-0E4AE3E9379D}" sibTransId="{CE03735A-68A1-4E38-A992-EB136C2EB12A}"/>
    <dgm:cxn modelId="{FB06D4A7-B748-431B-ABC8-959B29C17803}" srcId="{812BC9C0-9FF3-4FAA-B7CB-8C4DAFCE730C}" destId="{52C66508-1879-43E3-A8A9-57D3594C81B7}" srcOrd="1" destOrd="0" parTransId="{DE7636B4-03A8-47FB-94B7-AD45F56480D5}" sibTransId="{3772E9B0-9685-4749-9A7F-39A4938096E1}"/>
    <dgm:cxn modelId="{798141A8-F929-4908-94BD-DC0BC282DF34}" srcId="{812BC9C0-9FF3-4FAA-B7CB-8C4DAFCE730C}" destId="{F2902196-6453-4692-8A03-00C9813C6A79}" srcOrd="0" destOrd="0" parTransId="{EDB58401-CD4C-4104-9D7A-69FB5E97F6A4}" sibTransId="{79F3CAF7-917B-4C12-B161-F01109D7C062}"/>
    <dgm:cxn modelId="{30998AAA-9AE3-40F6-99B0-8742DC271878}" type="presOf" srcId="{52C66508-1879-43E3-A8A9-57D3594C81B7}" destId="{961689B9-A6A4-4B5E-B796-6CAD82FF7BD2}" srcOrd="0" destOrd="3" presId="urn:microsoft.com/office/officeart/2005/8/layout/vList2"/>
    <dgm:cxn modelId="{8055A4B9-B83F-4D8C-92B2-A07993E7DFBA}" srcId="{812BC9C0-9FF3-4FAA-B7CB-8C4DAFCE730C}" destId="{C7F5FFF6-4DE5-4A2A-9304-04EB64D306C0}" srcOrd="2" destOrd="0" parTransId="{92ED22D3-B0FF-4931-8C5F-7F42F46E462C}" sibTransId="{9C13E556-5A7A-4C83-875C-78468FBEF5E3}"/>
    <dgm:cxn modelId="{8149B1BB-9827-4DB2-8161-C893D73DE588}" type="presOf" srcId="{7D480D74-F1FD-4479-8538-5FBD966754F8}" destId="{961689B9-A6A4-4B5E-B796-6CAD82FF7BD2}" srcOrd="0" destOrd="7" presId="urn:microsoft.com/office/officeart/2005/8/layout/vList2"/>
    <dgm:cxn modelId="{DAADF3BB-45BB-40AB-A010-4B5ED49F2F64}" type="presOf" srcId="{D06B4422-A766-420E-8682-5363E43B7540}" destId="{961689B9-A6A4-4B5E-B796-6CAD82FF7BD2}" srcOrd="0" destOrd="5" presId="urn:microsoft.com/office/officeart/2005/8/layout/vList2"/>
    <dgm:cxn modelId="{3B331BCF-A47A-403D-B97F-0FDC1930E295}" type="presOf" srcId="{812BC9C0-9FF3-4FAA-B7CB-8C4DAFCE730C}" destId="{961689B9-A6A4-4B5E-B796-6CAD82FF7BD2}" srcOrd="0" destOrd="1" presId="urn:microsoft.com/office/officeart/2005/8/layout/vList2"/>
    <dgm:cxn modelId="{02EB29D1-C379-43DA-B6EB-E1F03D820AF4}" srcId="{E061A655-C3BC-40EE-8957-BEE35863B6B9}" destId="{812BC9C0-9FF3-4FAA-B7CB-8C4DAFCE730C}" srcOrd="1" destOrd="0" parTransId="{AA1F7AAB-1E84-4993-B157-6D2031591537}" sibTransId="{60979816-F011-41E9-9EF5-DECAF2BA2076}"/>
    <dgm:cxn modelId="{9CAF22D9-BA99-41A8-9AEE-EC44A2862703}" srcId="{B607F7A9-EC33-429B-BD35-BC77BEA18382}" destId="{E061A655-C3BC-40EE-8957-BEE35863B6B9}" srcOrd="1" destOrd="0" parTransId="{A339BF2C-96A9-49F4-916B-3EF97C9807F8}" sibTransId="{07B4B68D-79F7-4A6F-AE51-64FA88F8796D}"/>
    <dgm:cxn modelId="{0B3526F6-06F5-4775-9EFE-9F3BA5602725}" srcId="{E061A655-C3BC-40EE-8957-BEE35863B6B9}" destId="{D06B4422-A766-420E-8682-5363E43B7540}" srcOrd="2" destOrd="0" parTransId="{9B083C8F-BCAA-40F3-8413-C4A88EA69945}" sibTransId="{98859B79-A37E-45EE-B0B1-B3C0CC304530}"/>
    <dgm:cxn modelId="{88B70AFC-3329-477B-A572-2F983E240424}" srcId="{5DAA836F-504F-4E7C-8CC5-71260B065B77}" destId="{1433D601-3026-4D4D-8BEB-1AA5B46ABE6E}" srcOrd="0" destOrd="0" parTransId="{7F1D8B6B-AE6E-4864-9FD9-42873E8B09B9}" sibTransId="{1BE0B31D-AB8E-4FB1-917C-1FE43E7BCFA4}"/>
    <dgm:cxn modelId="{5F27EB88-A09B-4E6D-9E54-C48AF204C855}" type="presParOf" srcId="{5C14CC32-A68C-4818-B230-121F6C0A625B}" destId="{ADFEF4BF-24B8-4D3C-90AD-E8C23DEA29CE}" srcOrd="0" destOrd="0" presId="urn:microsoft.com/office/officeart/2005/8/layout/vList2"/>
    <dgm:cxn modelId="{B6F10284-3013-474D-84AE-CE3DFC99BC9F}" type="presParOf" srcId="{5C14CC32-A68C-4818-B230-121F6C0A625B}" destId="{E8A7243A-F2AB-4A45-BD51-1FAE17D126B0}" srcOrd="1" destOrd="0" presId="urn:microsoft.com/office/officeart/2005/8/layout/vList2"/>
    <dgm:cxn modelId="{B671A50E-1F4C-4904-BE79-CEF4EE064CC4}" type="presParOf" srcId="{5C14CC32-A68C-4818-B230-121F6C0A625B}" destId="{ED3CA4F0-0D7D-4D92-9F20-318C2C9020E6}" srcOrd="2" destOrd="0" presId="urn:microsoft.com/office/officeart/2005/8/layout/vList2"/>
    <dgm:cxn modelId="{66548932-EAC2-4AC5-9536-F998A995364E}" type="presParOf" srcId="{5C14CC32-A68C-4818-B230-121F6C0A625B}" destId="{961689B9-A6A4-4B5E-B796-6CAD82FF7BD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E92FA25-702D-4D0C-A905-1825E2D23FEE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B3CE966D-85D2-4F09-B758-01E873EC7CD9}">
      <dgm:prSet/>
      <dgm:spPr/>
      <dgm:t>
        <a:bodyPr/>
        <a:lstStyle/>
        <a:p>
          <a:r>
            <a:rPr lang="en-US"/>
            <a:t>Filtered out rows for app types that were not games or DLC*.</a:t>
          </a:r>
        </a:p>
      </dgm:t>
    </dgm:pt>
    <dgm:pt modelId="{6B9F0384-08A0-4BBC-88BA-C522F45E633A}" type="parTrans" cxnId="{5986635A-23CC-47F3-A920-4222820EB654}">
      <dgm:prSet/>
      <dgm:spPr/>
      <dgm:t>
        <a:bodyPr/>
        <a:lstStyle/>
        <a:p>
          <a:endParaRPr lang="en-US"/>
        </a:p>
      </dgm:t>
    </dgm:pt>
    <dgm:pt modelId="{30783523-2618-4A24-A7BF-E4A76DBEC267}" type="sibTrans" cxnId="{5986635A-23CC-47F3-A920-4222820EB654}">
      <dgm:prSet/>
      <dgm:spPr/>
      <dgm:t>
        <a:bodyPr/>
        <a:lstStyle/>
        <a:p>
          <a:endParaRPr lang="en-US"/>
        </a:p>
      </dgm:t>
    </dgm:pt>
    <dgm:pt modelId="{72983E32-8691-40B0-90C8-97AEA0D4DF94}">
      <dgm:prSet/>
      <dgm:spPr/>
      <dgm:t>
        <a:bodyPr/>
        <a:lstStyle/>
        <a:p>
          <a:r>
            <a:rPr lang="en-US" dirty="0"/>
            <a:t>Removed music, movies, advertising, demos, etc.</a:t>
          </a:r>
        </a:p>
      </dgm:t>
    </dgm:pt>
    <dgm:pt modelId="{23C4D96A-27C7-499A-AA73-71A6FB3B9A48}" type="parTrans" cxnId="{ED2FC532-DF43-4539-BF26-93C9949259F3}">
      <dgm:prSet/>
      <dgm:spPr/>
      <dgm:t>
        <a:bodyPr/>
        <a:lstStyle/>
        <a:p>
          <a:endParaRPr lang="en-US"/>
        </a:p>
      </dgm:t>
    </dgm:pt>
    <dgm:pt modelId="{4AE3590A-8FA9-4742-AAE1-D1088BADBCEF}" type="sibTrans" cxnId="{ED2FC532-DF43-4539-BF26-93C9949259F3}">
      <dgm:prSet/>
      <dgm:spPr/>
      <dgm:t>
        <a:bodyPr/>
        <a:lstStyle/>
        <a:p>
          <a:endParaRPr lang="en-US"/>
        </a:p>
      </dgm:t>
    </dgm:pt>
    <dgm:pt modelId="{E0A1ECDC-FF06-4207-96BD-2759EB4DCD41}">
      <dgm:prSet/>
      <dgm:spPr/>
      <dgm:t>
        <a:bodyPr/>
        <a:lstStyle/>
        <a:p>
          <a:r>
            <a:rPr lang="en-US" dirty="0"/>
            <a:t>Filtered out games that are “Coming Soon” and created year field from release date</a:t>
          </a:r>
        </a:p>
      </dgm:t>
    </dgm:pt>
    <dgm:pt modelId="{4B6F9E19-507D-4DB0-A2D9-0FA7C5DA73C9}" type="parTrans" cxnId="{B9DEFA36-5CE1-44AA-9A08-3E739BFBE9A4}">
      <dgm:prSet/>
      <dgm:spPr/>
      <dgm:t>
        <a:bodyPr/>
        <a:lstStyle/>
        <a:p>
          <a:endParaRPr lang="en-US"/>
        </a:p>
      </dgm:t>
    </dgm:pt>
    <dgm:pt modelId="{4F84325C-74BB-4715-8A7C-8894EDE9B17F}" type="sibTrans" cxnId="{B9DEFA36-5CE1-44AA-9A08-3E739BFBE9A4}">
      <dgm:prSet/>
      <dgm:spPr/>
      <dgm:t>
        <a:bodyPr/>
        <a:lstStyle/>
        <a:p>
          <a:endParaRPr lang="en-US"/>
        </a:p>
      </dgm:t>
    </dgm:pt>
    <dgm:pt modelId="{AB40B204-5FB4-45B0-9785-CDA58E8CAD96}">
      <dgm:prSet/>
      <dgm:spPr/>
      <dgm:t>
        <a:bodyPr/>
        <a:lstStyle/>
        <a:p>
          <a:r>
            <a:rPr lang="en-US" dirty="0"/>
            <a:t>Dropped categories/genres that had fewer than 50 games</a:t>
          </a:r>
        </a:p>
      </dgm:t>
    </dgm:pt>
    <dgm:pt modelId="{7B2F109F-BAC8-4514-B55A-F83F0136C29A}" type="parTrans" cxnId="{6AAC1BFE-D915-435F-A793-B02D6B40E2A6}">
      <dgm:prSet/>
      <dgm:spPr/>
      <dgm:t>
        <a:bodyPr/>
        <a:lstStyle/>
        <a:p>
          <a:endParaRPr lang="en-US"/>
        </a:p>
      </dgm:t>
    </dgm:pt>
    <dgm:pt modelId="{C45A9514-29A5-4378-A20D-12315FB46572}" type="sibTrans" cxnId="{6AAC1BFE-D915-435F-A793-B02D6B40E2A6}">
      <dgm:prSet/>
      <dgm:spPr/>
      <dgm:t>
        <a:bodyPr/>
        <a:lstStyle/>
        <a:p>
          <a:endParaRPr lang="en-US"/>
        </a:p>
      </dgm:t>
    </dgm:pt>
    <dgm:pt modelId="{7F9F9684-BCA2-423A-AACA-9B03BB909B53}">
      <dgm:prSet/>
      <dgm:spPr/>
      <dgm:t>
        <a:bodyPr/>
        <a:lstStyle/>
        <a:p>
          <a:r>
            <a:rPr lang="en-US"/>
            <a:t>Final dataset:</a:t>
          </a:r>
        </a:p>
      </dgm:t>
    </dgm:pt>
    <dgm:pt modelId="{4D01B90C-B404-4654-93E2-33A5E439510A}" type="parTrans" cxnId="{9E667F14-5B89-486B-A843-5BA1864B02E9}">
      <dgm:prSet/>
      <dgm:spPr/>
      <dgm:t>
        <a:bodyPr/>
        <a:lstStyle/>
        <a:p>
          <a:endParaRPr lang="en-US"/>
        </a:p>
      </dgm:t>
    </dgm:pt>
    <dgm:pt modelId="{DF10FF72-FCDF-4183-8167-6F560E9D740B}" type="sibTrans" cxnId="{9E667F14-5B89-486B-A843-5BA1864B02E9}">
      <dgm:prSet/>
      <dgm:spPr/>
      <dgm:t>
        <a:bodyPr/>
        <a:lstStyle/>
        <a:p>
          <a:endParaRPr lang="en-US"/>
        </a:p>
      </dgm:t>
    </dgm:pt>
    <dgm:pt modelId="{28B359DB-0EFA-4921-8F2B-B8837E4E72A5}">
      <dgm:prSet/>
      <dgm:spPr/>
      <dgm:t>
        <a:bodyPr/>
        <a:lstStyle/>
        <a:p>
          <a:r>
            <a:rPr lang="en-US" dirty="0"/>
            <a:t>14,952 Rows</a:t>
          </a:r>
        </a:p>
      </dgm:t>
    </dgm:pt>
    <dgm:pt modelId="{87913F7F-A8FC-421E-B1C0-30BF885D4116}" type="parTrans" cxnId="{2B51627E-F738-493C-940F-4DE928009D65}">
      <dgm:prSet/>
      <dgm:spPr/>
      <dgm:t>
        <a:bodyPr/>
        <a:lstStyle/>
        <a:p>
          <a:endParaRPr lang="en-US"/>
        </a:p>
      </dgm:t>
    </dgm:pt>
    <dgm:pt modelId="{37DCAD55-30D4-4EAF-9EA7-E3581358A5DF}" type="sibTrans" cxnId="{2B51627E-F738-493C-940F-4DE928009D65}">
      <dgm:prSet/>
      <dgm:spPr/>
      <dgm:t>
        <a:bodyPr/>
        <a:lstStyle/>
        <a:p>
          <a:endParaRPr lang="en-US"/>
        </a:p>
      </dgm:t>
    </dgm:pt>
    <dgm:pt modelId="{B26BF3D1-04FE-496D-BCDB-040C2B92F507}">
      <dgm:prSet/>
      <dgm:spPr/>
      <dgm:t>
        <a:bodyPr/>
        <a:lstStyle/>
        <a:p>
          <a:r>
            <a:rPr lang="en-US" dirty="0"/>
            <a:t>79 variables</a:t>
          </a:r>
        </a:p>
      </dgm:t>
    </dgm:pt>
    <dgm:pt modelId="{4B0721AD-7A65-44C8-9DE0-45CCF87856E0}" type="parTrans" cxnId="{74B20A24-92C9-46F9-AF4B-62872D7CC603}">
      <dgm:prSet/>
      <dgm:spPr/>
      <dgm:t>
        <a:bodyPr/>
        <a:lstStyle/>
        <a:p>
          <a:endParaRPr lang="en-US"/>
        </a:p>
      </dgm:t>
    </dgm:pt>
    <dgm:pt modelId="{A60E624B-0863-49F0-9628-F3F4657D48FA}" type="sibTrans" cxnId="{74B20A24-92C9-46F9-AF4B-62872D7CC603}">
      <dgm:prSet/>
      <dgm:spPr/>
      <dgm:t>
        <a:bodyPr/>
        <a:lstStyle/>
        <a:p>
          <a:endParaRPr lang="en-US"/>
        </a:p>
      </dgm:t>
    </dgm:pt>
    <dgm:pt modelId="{91315D9B-6CC0-4314-9C35-1738AAB051B1}">
      <dgm:prSet/>
      <dgm:spPr/>
      <dgm:t>
        <a:bodyPr/>
        <a:lstStyle/>
        <a:p>
          <a:r>
            <a:rPr lang="en-US"/>
            <a:t>2.1% missing data</a:t>
          </a:r>
        </a:p>
      </dgm:t>
    </dgm:pt>
    <dgm:pt modelId="{E9979DB1-9E2F-4F94-8994-25D64A86415F}" type="parTrans" cxnId="{7156BF31-FF06-4E83-8C62-96EE11B597EF}">
      <dgm:prSet/>
      <dgm:spPr/>
      <dgm:t>
        <a:bodyPr/>
        <a:lstStyle/>
        <a:p>
          <a:endParaRPr lang="en-US"/>
        </a:p>
      </dgm:t>
    </dgm:pt>
    <dgm:pt modelId="{EF24F3E9-DE0F-439D-9BED-62337C5468CF}" type="sibTrans" cxnId="{7156BF31-FF06-4E83-8C62-96EE11B597EF}">
      <dgm:prSet/>
      <dgm:spPr/>
      <dgm:t>
        <a:bodyPr/>
        <a:lstStyle/>
        <a:p>
          <a:endParaRPr lang="en-US"/>
        </a:p>
      </dgm:t>
    </dgm:pt>
    <dgm:pt modelId="{06FA23CE-5D64-4053-816A-5F4B035A081F}" type="pres">
      <dgm:prSet presAssocID="{3E92FA25-702D-4D0C-A905-1825E2D23FEE}" presName="Name0" presStyleCnt="0">
        <dgm:presLayoutVars>
          <dgm:dir/>
          <dgm:animLvl val="lvl"/>
          <dgm:resizeHandles val="exact"/>
        </dgm:presLayoutVars>
      </dgm:prSet>
      <dgm:spPr/>
    </dgm:pt>
    <dgm:pt modelId="{79BC0F3F-25FF-4605-A21F-656111BFF290}" type="pres">
      <dgm:prSet presAssocID="{B3CE966D-85D2-4F09-B758-01E873EC7CD9}" presName="composite" presStyleCnt="0"/>
      <dgm:spPr/>
    </dgm:pt>
    <dgm:pt modelId="{18C01BE3-D221-4E66-AF86-FF8AAC6645DD}" type="pres">
      <dgm:prSet presAssocID="{B3CE966D-85D2-4F09-B758-01E873EC7CD9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0FA688B-79C6-4434-9395-EF0597AD49C7}" type="pres">
      <dgm:prSet presAssocID="{B3CE966D-85D2-4F09-B758-01E873EC7CD9}" presName="desTx" presStyleLbl="revTx" presStyleIdx="0" presStyleCnt="2">
        <dgm:presLayoutVars>
          <dgm:bulletEnabled val="1"/>
        </dgm:presLayoutVars>
      </dgm:prSet>
      <dgm:spPr/>
    </dgm:pt>
    <dgm:pt modelId="{E332ACEF-B3C8-4217-8465-3FDAA4D6240D}" type="pres">
      <dgm:prSet presAssocID="{30783523-2618-4A24-A7BF-E4A76DBEC267}" presName="space" presStyleCnt="0"/>
      <dgm:spPr/>
    </dgm:pt>
    <dgm:pt modelId="{FFAD1912-5AF4-4FEA-8BE0-25B208F8487B}" type="pres">
      <dgm:prSet presAssocID="{E0A1ECDC-FF06-4207-96BD-2759EB4DCD41}" presName="composite" presStyleCnt="0"/>
      <dgm:spPr/>
    </dgm:pt>
    <dgm:pt modelId="{728079E0-ABBD-4671-BD8E-4B910E2E1EB8}" type="pres">
      <dgm:prSet presAssocID="{E0A1ECDC-FF06-4207-96BD-2759EB4DCD41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63FBBD8-244B-4762-B47A-89D727ED5B85}" type="pres">
      <dgm:prSet presAssocID="{E0A1ECDC-FF06-4207-96BD-2759EB4DCD41}" presName="desTx" presStyleLbl="revTx" presStyleIdx="0" presStyleCnt="2">
        <dgm:presLayoutVars>
          <dgm:bulletEnabled val="1"/>
        </dgm:presLayoutVars>
      </dgm:prSet>
      <dgm:spPr/>
    </dgm:pt>
    <dgm:pt modelId="{437D4E72-8439-45CE-87CE-BD3F08D0D255}" type="pres">
      <dgm:prSet presAssocID="{4F84325C-74BB-4715-8A7C-8894EDE9B17F}" presName="space" presStyleCnt="0"/>
      <dgm:spPr/>
    </dgm:pt>
    <dgm:pt modelId="{F547CC53-B000-42D6-9AF2-C5033C93AF1D}" type="pres">
      <dgm:prSet presAssocID="{AB40B204-5FB4-45B0-9785-CDA58E8CAD96}" presName="composite" presStyleCnt="0"/>
      <dgm:spPr/>
    </dgm:pt>
    <dgm:pt modelId="{925A0907-498C-4C14-B51F-B6F934117DB7}" type="pres">
      <dgm:prSet presAssocID="{AB40B204-5FB4-45B0-9785-CDA58E8CAD96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2B11FDE-AD4D-4FB9-B9EF-C4E92DCD0AB1}" type="pres">
      <dgm:prSet presAssocID="{AB40B204-5FB4-45B0-9785-CDA58E8CAD96}" presName="desTx" presStyleLbl="revTx" presStyleIdx="0" presStyleCnt="2">
        <dgm:presLayoutVars>
          <dgm:bulletEnabled val="1"/>
        </dgm:presLayoutVars>
      </dgm:prSet>
      <dgm:spPr/>
    </dgm:pt>
    <dgm:pt modelId="{4845FFEB-6A7F-45EF-8B91-34D4C804F88D}" type="pres">
      <dgm:prSet presAssocID="{C45A9514-29A5-4378-A20D-12315FB46572}" presName="space" presStyleCnt="0"/>
      <dgm:spPr/>
    </dgm:pt>
    <dgm:pt modelId="{091287A9-3291-4127-BC1F-B6D2C16412B4}" type="pres">
      <dgm:prSet presAssocID="{7F9F9684-BCA2-423A-AACA-9B03BB909B53}" presName="composite" presStyleCnt="0"/>
      <dgm:spPr/>
    </dgm:pt>
    <dgm:pt modelId="{3000B768-4D3E-4269-9FF8-A0F7EB7A1AC7}" type="pres">
      <dgm:prSet presAssocID="{7F9F9684-BCA2-423A-AACA-9B03BB909B53}" presName="par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0ECA70F7-F0B0-4BBB-9EEF-C085CDEB9830}" type="pres">
      <dgm:prSet presAssocID="{7F9F9684-BCA2-423A-AACA-9B03BB909B53}" presName="desTx" presStyleLbl="revTx" presStyleIdx="1" presStyleCnt="2">
        <dgm:presLayoutVars>
          <dgm:bulletEnabled val="1"/>
        </dgm:presLayoutVars>
      </dgm:prSet>
      <dgm:spPr/>
    </dgm:pt>
  </dgm:ptLst>
  <dgm:cxnLst>
    <dgm:cxn modelId="{58D73910-1208-434D-A6CA-22489FDB4DDB}" type="presOf" srcId="{B3CE966D-85D2-4F09-B758-01E873EC7CD9}" destId="{18C01BE3-D221-4E66-AF86-FF8AAC6645DD}" srcOrd="0" destOrd="0" presId="urn:microsoft.com/office/officeart/2005/8/layout/chevron1"/>
    <dgm:cxn modelId="{9E667F14-5B89-486B-A843-5BA1864B02E9}" srcId="{3E92FA25-702D-4D0C-A905-1825E2D23FEE}" destId="{7F9F9684-BCA2-423A-AACA-9B03BB909B53}" srcOrd="3" destOrd="0" parTransId="{4D01B90C-B404-4654-93E2-33A5E439510A}" sibTransId="{DF10FF72-FCDF-4183-8167-6F560E9D740B}"/>
    <dgm:cxn modelId="{74B20A24-92C9-46F9-AF4B-62872D7CC603}" srcId="{7F9F9684-BCA2-423A-AACA-9B03BB909B53}" destId="{B26BF3D1-04FE-496D-BCDB-040C2B92F507}" srcOrd="1" destOrd="0" parTransId="{4B0721AD-7A65-44C8-9DE0-45CCF87856E0}" sibTransId="{A60E624B-0863-49F0-9628-F3F4657D48FA}"/>
    <dgm:cxn modelId="{7156BF31-FF06-4E83-8C62-96EE11B597EF}" srcId="{7F9F9684-BCA2-423A-AACA-9B03BB909B53}" destId="{91315D9B-6CC0-4314-9C35-1738AAB051B1}" srcOrd="2" destOrd="0" parTransId="{E9979DB1-9E2F-4F94-8994-25D64A86415F}" sibTransId="{EF24F3E9-DE0F-439D-9BED-62337C5468CF}"/>
    <dgm:cxn modelId="{ED2FC532-DF43-4539-BF26-93C9949259F3}" srcId="{B3CE966D-85D2-4F09-B758-01E873EC7CD9}" destId="{72983E32-8691-40B0-90C8-97AEA0D4DF94}" srcOrd="0" destOrd="0" parTransId="{23C4D96A-27C7-499A-AA73-71A6FB3B9A48}" sibTransId="{4AE3590A-8FA9-4742-AAE1-D1088BADBCEF}"/>
    <dgm:cxn modelId="{B9DEFA36-5CE1-44AA-9A08-3E739BFBE9A4}" srcId="{3E92FA25-702D-4D0C-A905-1825E2D23FEE}" destId="{E0A1ECDC-FF06-4207-96BD-2759EB4DCD41}" srcOrd="1" destOrd="0" parTransId="{4B6F9E19-507D-4DB0-A2D9-0FA7C5DA73C9}" sibTransId="{4F84325C-74BB-4715-8A7C-8894EDE9B17F}"/>
    <dgm:cxn modelId="{A872635F-DCDC-4090-A1BF-5FE65F5B4A83}" type="presOf" srcId="{72983E32-8691-40B0-90C8-97AEA0D4DF94}" destId="{A0FA688B-79C6-4434-9395-EF0597AD49C7}" srcOrd="0" destOrd="0" presId="urn:microsoft.com/office/officeart/2005/8/layout/chevron1"/>
    <dgm:cxn modelId="{31485A4B-4597-42B7-AE0D-843E3F49D2A3}" type="presOf" srcId="{E0A1ECDC-FF06-4207-96BD-2759EB4DCD41}" destId="{728079E0-ABBD-4671-BD8E-4B910E2E1EB8}" srcOrd="0" destOrd="0" presId="urn:microsoft.com/office/officeart/2005/8/layout/chevron1"/>
    <dgm:cxn modelId="{669EFA58-8C80-456F-8674-579CC2B5885D}" type="presOf" srcId="{28B359DB-0EFA-4921-8F2B-B8837E4E72A5}" destId="{0ECA70F7-F0B0-4BBB-9EEF-C085CDEB9830}" srcOrd="0" destOrd="0" presId="urn:microsoft.com/office/officeart/2005/8/layout/chevron1"/>
    <dgm:cxn modelId="{5986635A-23CC-47F3-A920-4222820EB654}" srcId="{3E92FA25-702D-4D0C-A905-1825E2D23FEE}" destId="{B3CE966D-85D2-4F09-B758-01E873EC7CD9}" srcOrd="0" destOrd="0" parTransId="{6B9F0384-08A0-4BBC-88BA-C522F45E633A}" sibTransId="{30783523-2618-4A24-A7BF-E4A76DBEC267}"/>
    <dgm:cxn modelId="{2B51627E-F738-493C-940F-4DE928009D65}" srcId="{7F9F9684-BCA2-423A-AACA-9B03BB909B53}" destId="{28B359DB-0EFA-4921-8F2B-B8837E4E72A5}" srcOrd="0" destOrd="0" parTransId="{87913F7F-A8FC-421E-B1C0-30BF885D4116}" sibTransId="{37DCAD55-30D4-4EAF-9EA7-E3581358A5DF}"/>
    <dgm:cxn modelId="{06B57989-7AD0-4FD7-B588-773445DD3F26}" type="presOf" srcId="{91315D9B-6CC0-4314-9C35-1738AAB051B1}" destId="{0ECA70F7-F0B0-4BBB-9EEF-C085CDEB9830}" srcOrd="0" destOrd="2" presId="urn:microsoft.com/office/officeart/2005/8/layout/chevron1"/>
    <dgm:cxn modelId="{C45C488E-3077-472C-885A-F4DB8145D604}" type="presOf" srcId="{B26BF3D1-04FE-496D-BCDB-040C2B92F507}" destId="{0ECA70F7-F0B0-4BBB-9EEF-C085CDEB9830}" srcOrd="0" destOrd="1" presId="urn:microsoft.com/office/officeart/2005/8/layout/chevron1"/>
    <dgm:cxn modelId="{CC4037B7-E94E-4514-8805-96C0B25068D6}" type="presOf" srcId="{7F9F9684-BCA2-423A-AACA-9B03BB909B53}" destId="{3000B768-4D3E-4269-9FF8-A0F7EB7A1AC7}" srcOrd="0" destOrd="0" presId="urn:microsoft.com/office/officeart/2005/8/layout/chevron1"/>
    <dgm:cxn modelId="{711493E5-D1E7-4BED-987C-F4D2E409FDEB}" type="presOf" srcId="{AB40B204-5FB4-45B0-9785-CDA58E8CAD96}" destId="{925A0907-498C-4C14-B51F-B6F934117DB7}" srcOrd="0" destOrd="0" presId="urn:microsoft.com/office/officeart/2005/8/layout/chevron1"/>
    <dgm:cxn modelId="{DF1134E7-E23E-453D-9688-4A02FE236511}" type="presOf" srcId="{3E92FA25-702D-4D0C-A905-1825E2D23FEE}" destId="{06FA23CE-5D64-4053-816A-5F4B035A081F}" srcOrd="0" destOrd="0" presId="urn:microsoft.com/office/officeart/2005/8/layout/chevron1"/>
    <dgm:cxn modelId="{6AAC1BFE-D915-435F-A793-B02D6B40E2A6}" srcId="{3E92FA25-702D-4D0C-A905-1825E2D23FEE}" destId="{AB40B204-5FB4-45B0-9785-CDA58E8CAD96}" srcOrd="2" destOrd="0" parTransId="{7B2F109F-BAC8-4514-B55A-F83F0136C29A}" sibTransId="{C45A9514-29A5-4378-A20D-12315FB46572}"/>
    <dgm:cxn modelId="{EDB30D9F-5958-44B5-A412-AD820736A543}" type="presParOf" srcId="{06FA23CE-5D64-4053-816A-5F4B035A081F}" destId="{79BC0F3F-25FF-4605-A21F-656111BFF290}" srcOrd="0" destOrd="0" presId="urn:microsoft.com/office/officeart/2005/8/layout/chevron1"/>
    <dgm:cxn modelId="{E1275589-48CA-4278-8430-37C9DAC701D5}" type="presParOf" srcId="{79BC0F3F-25FF-4605-A21F-656111BFF290}" destId="{18C01BE3-D221-4E66-AF86-FF8AAC6645DD}" srcOrd="0" destOrd="0" presId="urn:microsoft.com/office/officeart/2005/8/layout/chevron1"/>
    <dgm:cxn modelId="{11785BBA-CCE0-48BE-AEFA-A7D518594854}" type="presParOf" srcId="{79BC0F3F-25FF-4605-A21F-656111BFF290}" destId="{A0FA688B-79C6-4434-9395-EF0597AD49C7}" srcOrd="1" destOrd="0" presId="urn:microsoft.com/office/officeart/2005/8/layout/chevron1"/>
    <dgm:cxn modelId="{E325DC49-D997-4813-B174-C5E21611BEE7}" type="presParOf" srcId="{06FA23CE-5D64-4053-816A-5F4B035A081F}" destId="{E332ACEF-B3C8-4217-8465-3FDAA4D6240D}" srcOrd="1" destOrd="0" presId="urn:microsoft.com/office/officeart/2005/8/layout/chevron1"/>
    <dgm:cxn modelId="{AA1595D0-99F7-4C4F-AC02-5BE637E839E0}" type="presParOf" srcId="{06FA23CE-5D64-4053-816A-5F4B035A081F}" destId="{FFAD1912-5AF4-4FEA-8BE0-25B208F8487B}" srcOrd="2" destOrd="0" presId="urn:microsoft.com/office/officeart/2005/8/layout/chevron1"/>
    <dgm:cxn modelId="{D4341B3A-80F2-4B31-A745-D53A2B4E64AB}" type="presParOf" srcId="{FFAD1912-5AF4-4FEA-8BE0-25B208F8487B}" destId="{728079E0-ABBD-4671-BD8E-4B910E2E1EB8}" srcOrd="0" destOrd="0" presId="urn:microsoft.com/office/officeart/2005/8/layout/chevron1"/>
    <dgm:cxn modelId="{CABF440D-1499-4E6B-B8EC-AADAD6B8A6AE}" type="presParOf" srcId="{FFAD1912-5AF4-4FEA-8BE0-25B208F8487B}" destId="{563FBBD8-244B-4762-B47A-89D727ED5B85}" srcOrd="1" destOrd="0" presId="urn:microsoft.com/office/officeart/2005/8/layout/chevron1"/>
    <dgm:cxn modelId="{84E925C1-BBB6-40CE-B435-1AF0685DDD83}" type="presParOf" srcId="{06FA23CE-5D64-4053-816A-5F4B035A081F}" destId="{437D4E72-8439-45CE-87CE-BD3F08D0D255}" srcOrd="3" destOrd="0" presId="urn:microsoft.com/office/officeart/2005/8/layout/chevron1"/>
    <dgm:cxn modelId="{8A204CD0-B7B3-44F2-B1CD-9CDD7D569A8E}" type="presParOf" srcId="{06FA23CE-5D64-4053-816A-5F4B035A081F}" destId="{F547CC53-B000-42D6-9AF2-C5033C93AF1D}" srcOrd="4" destOrd="0" presId="urn:microsoft.com/office/officeart/2005/8/layout/chevron1"/>
    <dgm:cxn modelId="{E65579E5-E973-454B-B1BB-428770F7F121}" type="presParOf" srcId="{F547CC53-B000-42D6-9AF2-C5033C93AF1D}" destId="{925A0907-498C-4C14-B51F-B6F934117DB7}" srcOrd="0" destOrd="0" presId="urn:microsoft.com/office/officeart/2005/8/layout/chevron1"/>
    <dgm:cxn modelId="{00C28B6F-4D65-4D51-BD21-CFA98477EC05}" type="presParOf" srcId="{F547CC53-B000-42D6-9AF2-C5033C93AF1D}" destId="{12B11FDE-AD4D-4FB9-B9EF-C4E92DCD0AB1}" srcOrd="1" destOrd="0" presId="urn:microsoft.com/office/officeart/2005/8/layout/chevron1"/>
    <dgm:cxn modelId="{583B1610-70AB-48E4-AA8C-C782C6BD04D3}" type="presParOf" srcId="{06FA23CE-5D64-4053-816A-5F4B035A081F}" destId="{4845FFEB-6A7F-45EF-8B91-34D4C804F88D}" srcOrd="5" destOrd="0" presId="urn:microsoft.com/office/officeart/2005/8/layout/chevron1"/>
    <dgm:cxn modelId="{2639B91C-246F-403D-A8CE-B3594B6CAA7D}" type="presParOf" srcId="{06FA23CE-5D64-4053-816A-5F4B035A081F}" destId="{091287A9-3291-4127-BC1F-B6D2C16412B4}" srcOrd="6" destOrd="0" presId="urn:microsoft.com/office/officeart/2005/8/layout/chevron1"/>
    <dgm:cxn modelId="{0234FE32-02F4-4857-85C4-4BC3EF7EC83F}" type="presParOf" srcId="{091287A9-3291-4127-BC1F-B6D2C16412B4}" destId="{3000B768-4D3E-4269-9FF8-A0F7EB7A1AC7}" srcOrd="0" destOrd="0" presId="urn:microsoft.com/office/officeart/2005/8/layout/chevron1"/>
    <dgm:cxn modelId="{24802F6B-16C0-4ABB-B755-08ABDDEAC750}" type="presParOf" srcId="{091287A9-3291-4127-BC1F-B6D2C16412B4}" destId="{0ECA70F7-F0B0-4BBB-9EEF-C085CDEB9830}" srcOrd="1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D7EB0-34C0-4CEC-850A-3EA97DB0F382}">
      <dsp:nvSpPr>
        <dsp:cNvPr id="0" name=""/>
        <dsp:cNvSpPr/>
      </dsp:nvSpPr>
      <dsp:spPr>
        <a:xfrm rot="5400000">
          <a:off x="-197733" y="199319"/>
          <a:ext cx="1318225" cy="92275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Data Acquisition</a:t>
          </a:r>
        </a:p>
      </dsp:txBody>
      <dsp:txXfrm rot="-5400000">
        <a:off x="2" y="462964"/>
        <a:ext cx="922757" cy="395468"/>
      </dsp:txXfrm>
    </dsp:sp>
    <dsp:sp modelId="{4E85A9D3-67EA-4666-9903-DC27731D6279}">
      <dsp:nvSpPr>
        <dsp:cNvPr id="0" name=""/>
        <dsp:cNvSpPr/>
      </dsp:nvSpPr>
      <dsp:spPr>
        <a:xfrm rot="5400000">
          <a:off x="5209793" y="-4285449"/>
          <a:ext cx="856846" cy="94309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Collect Data Via API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Initial Data Cleaning</a:t>
          </a:r>
        </a:p>
      </dsp:txBody>
      <dsp:txXfrm rot="-5400000">
        <a:off x="922758" y="43414"/>
        <a:ext cx="9389089" cy="773190"/>
      </dsp:txXfrm>
    </dsp:sp>
    <dsp:sp modelId="{D37323D8-AB8A-4DB1-BE07-36DCCD67598F}">
      <dsp:nvSpPr>
        <dsp:cNvPr id="0" name=""/>
        <dsp:cNvSpPr/>
      </dsp:nvSpPr>
      <dsp:spPr>
        <a:xfrm rot="5400000">
          <a:off x="-197733" y="1371593"/>
          <a:ext cx="1318225" cy="92275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Initial EDA</a:t>
          </a:r>
        </a:p>
      </dsp:txBody>
      <dsp:txXfrm rot="-5400000">
        <a:off x="2" y="1635238"/>
        <a:ext cx="922757" cy="395468"/>
      </dsp:txXfrm>
    </dsp:sp>
    <dsp:sp modelId="{3BE4FD6E-4F0D-4CA2-B883-040758C3D848}">
      <dsp:nvSpPr>
        <dsp:cNvPr id="0" name=""/>
        <dsp:cNvSpPr/>
      </dsp:nvSpPr>
      <dsp:spPr>
        <a:xfrm rot="5400000">
          <a:off x="5209793" y="-3113176"/>
          <a:ext cx="856846" cy="94309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Explore Data Features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Second Round of Data Cleaning and Processing</a:t>
          </a:r>
        </a:p>
      </dsp:txBody>
      <dsp:txXfrm rot="-5400000">
        <a:off x="922758" y="1215687"/>
        <a:ext cx="9389089" cy="773190"/>
      </dsp:txXfrm>
    </dsp:sp>
    <dsp:sp modelId="{F5F3A2F8-18BB-4203-B41E-3D43237B065C}">
      <dsp:nvSpPr>
        <dsp:cNvPr id="0" name=""/>
        <dsp:cNvSpPr/>
      </dsp:nvSpPr>
      <dsp:spPr>
        <a:xfrm rot="5400000">
          <a:off x="-197733" y="2543866"/>
          <a:ext cx="1318225" cy="92275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Secondary EDA</a:t>
          </a:r>
        </a:p>
      </dsp:txBody>
      <dsp:txXfrm rot="-5400000">
        <a:off x="2" y="2807511"/>
        <a:ext cx="922757" cy="395468"/>
      </dsp:txXfrm>
    </dsp:sp>
    <dsp:sp modelId="{2A5A05ED-64F5-4537-A0FC-A80BCF5EA9AA}">
      <dsp:nvSpPr>
        <dsp:cNvPr id="0" name=""/>
        <dsp:cNvSpPr/>
      </dsp:nvSpPr>
      <dsp:spPr>
        <a:xfrm rot="5400000">
          <a:off x="5209793" y="-1940902"/>
          <a:ext cx="856846" cy="94309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Text Analysis (Keyword Extraction, Topic Modeling)</a:t>
          </a:r>
        </a:p>
      </dsp:txBody>
      <dsp:txXfrm rot="-5400000">
        <a:off x="922758" y="2387961"/>
        <a:ext cx="9389089" cy="773190"/>
      </dsp:txXfrm>
    </dsp:sp>
    <dsp:sp modelId="{876618EC-38BE-4D01-A42F-B34BC9B8CD2B}">
      <dsp:nvSpPr>
        <dsp:cNvPr id="0" name=""/>
        <dsp:cNvSpPr/>
      </dsp:nvSpPr>
      <dsp:spPr>
        <a:xfrm rot="5400000">
          <a:off x="-197733" y="3716139"/>
          <a:ext cx="1318225" cy="92275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Feature Selection and Modeling</a:t>
          </a:r>
        </a:p>
      </dsp:txBody>
      <dsp:txXfrm rot="-5400000">
        <a:off x="2" y="3979784"/>
        <a:ext cx="922757" cy="395468"/>
      </dsp:txXfrm>
    </dsp:sp>
    <dsp:sp modelId="{D8D50EC5-470B-4507-9D8D-EEFB0B7AB825}">
      <dsp:nvSpPr>
        <dsp:cNvPr id="0" name=""/>
        <dsp:cNvSpPr/>
      </dsp:nvSpPr>
      <dsp:spPr>
        <a:xfrm rot="5400000">
          <a:off x="5209793" y="-768629"/>
          <a:ext cx="856846" cy="94309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Text Clustering (DBSCAN, </a:t>
          </a:r>
          <a:r>
            <a:rPr lang="en-US" sz="1600" kern="1200" dirty="0" err="1"/>
            <a:t>Kmeans</a:t>
          </a:r>
          <a:r>
            <a:rPr lang="en-US" sz="1600" kern="1200" dirty="0"/>
            <a:t>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Based on EDA results, select features for Machine Learning Model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Classification Model Training, Tuning</a:t>
          </a:r>
        </a:p>
      </dsp:txBody>
      <dsp:txXfrm rot="-5400000">
        <a:off x="922758" y="3560234"/>
        <a:ext cx="9389089" cy="7731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CC3523-9CC4-4EE0-ABDB-F3C9CE7C698F}">
      <dsp:nvSpPr>
        <dsp:cNvPr id="0" name=""/>
        <dsp:cNvSpPr/>
      </dsp:nvSpPr>
      <dsp:spPr>
        <a:xfrm>
          <a:off x="0" y="555"/>
          <a:ext cx="10571747" cy="12990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AFEEAD-C026-4DFC-9393-64519D0D4D2D}">
      <dsp:nvSpPr>
        <dsp:cNvPr id="0" name=""/>
        <dsp:cNvSpPr/>
      </dsp:nvSpPr>
      <dsp:spPr>
        <a:xfrm>
          <a:off x="392975" y="292851"/>
          <a:ext cx="714501" cy="7145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09D81A-AFAF-4646-AC70-70C8469D9892}">
      <dsp:nvSpPr>
        <dsp:cNvPr id="0" name=""/>
        <dsp:cNvSpPr/>
      </dsp:nvSpPr>
      <dsp:spPr>
        <a:xfrm>
          <a:off x="1500452" y="555"/>
          <a:ext cx="9071294" cy="1299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487" tIns="137487" rIns="137487" bIns="13748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What game characteristics are predictive of a high game rating?</a:t>
          </a:r>
        </a:p>
      </dsp:txBody>
      <dsp:txXfrm>
        <a:off x="1500452" y="555"/>
        <a:ext cx="9071294" cy="1299093"/>
      </dsp:txXfrm>
    </dsp:sp>
    <dsp:sp modelId="{1EFE0280-D711-4681-A972-71001FE835C1}">
      <dsp:nvSpPr>
        <dsp:cNvPr id="0" name=""/>
        <dsp:cNvSpPr/>
      </dsp:nvSpPr>
      <dsp:spPr>
        <a:xfrm>
          <a:off x="0" y="1624421"/>
          <a:ext cx="10571747" cy="12990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5BB42B-B17B-4EF4-A16B-4249B07755E3}">
      <dsp:nvSpPr>
        <dsp:cNvPr id="0" name=""/>
        <dsp:cNvSpPr/>
      </dsp:nvSpPr>
      <dsp:spPr>
        <a:xfrm>
          <a:off x="392975" y="1916717"/>
          <a:ext cx="714501" cy="7145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A768D5-9E67-4F37-8153-8A354211A8D9}">
      <dsp:nvSpPr>
        <dsp:cNvPr id="0" name=""/>
        <dsp:cNvSpPr/>
      </dsp:nvSpPr>
      <dsp:spPr>
        <a:xfrm>
          <a:off x="1500452" y="1624421"/>
          <a:ext cx="9071294" cy="1299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487" tIns="137487" rIns="137487" bIns="13748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Are these characteristics different across different genres of game?</a:t>
          </a:r>
        </a:p>
      </dsp:txBody>
      <dsp:txXfrm>
        <a:off x="1500452" y="1624421"/>
        <a:ext cx="9071294" cy="1299093"/>
      </dsp:txXfrm>
    </dsp:sp>
    <dsp:sp modelId="{65013CC2-4913-411E-B09C-C040044DA4AC}">
      <dsp:nvSpPr>
        <dsp:cNvPr id="0" name=""/>
        <dsp:cNvSpPr/>
      </dsp:nvSpPr>
      <dsp:spPr>
        <a:xfrm>
          <a:off x="0" y="3248288"/>
          <a:ext cx="10571747" cy="12990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43DC9-184B-48FC-BF40-760AE4605C6B}">
      <dsp:nvSpPr>
        <dsp:cNvPr id="0" name=""/>
        <dsp:cNvSpPr/>
      </dsp:nvSpPr>
      <dsp:spPr>
        <a:xfrm>
          <a:off x="392975" y="3540584"/>
          <a:ext cx="714501" cy="7145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02E15F-51F1-48A0-A708-02CBB1C275E3}">
      <dsp:nvSpPr>
        <dsp:cNvPr id="0" name=""/>
        <dsp:cNvSpPr/>
      </dsp:nvSpPr>
      <dsp:spPr>
        <a:xfrm>
          <a:off x="1500452" y="3248288"/>
          <a:ext cx="9071294" cy="1299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487" tIns="137487" rIns="137487" bIns="13748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Have these characteristics changed as a result of the covid pandemic?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Hypothesis</a:t>
          </a:r>
          <a:r>
            <a:rPr lang="en-US" sz="2200" kern="1200" dirty="0"/>
            <a:t>: Multiplayer games increased in popularity</a:t>
          </a:r>
        </a:p>
      </dsp:txBody>
      <dsp:txXfrm>
        <a:off x="1500452" y="3248288"/>
        <a:ext cx="9071294" cy="12990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FEF4BF-24B8-4D3C-90AD-E8C23DEA29CE}">
      <dsp:nvSpPr>
        <dsp:cNvPr id="0" name=""/>
        <dsp:cNvSpPr/>
      </dsp:nvSpPr>
      <dsp:spPr>
        <a:xfrm>
          <a:off x="0" y="26635"/>
          <a:ext cx="7314122" cy="64759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Initial Data Cleaning:</a:t>
          </a:r>
          <a:endParaRPr lang="en-US" sz="2700" kern="1200"/>
        </a:p>
      </dsp:txBody>
      <dsp:txXfrm>
        <a:off x="31613" y="58248"/>
        <a:ext cx="7250896" cy="584369"/>
      </dsp:txXfrm>
    </dsp:sp>
    <dsp:sp modelId="{E8A7243A-F2AB-4A45-BD51-1FAE17D126B0}">
      <dsp:nvSpPr>
        <dsp:cNvPr id="0" name=""/>
        <dsp:cNvSpPr/>
      </dsp:nvSpPr>
      <dsp:spPr>
        <a:xfrm>
          <a:off x="0" y="674230"/>
          <a:ext cx="7314122" cy="1369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223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b="1" kern="1200"/>
            <a:t>Removed beta and test games from App list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b="1" kern="1200"/>
            <a:t>Reformatted nested data columns (ex. Categories stored as dictionaries)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b="1" kern="1200"/>
            <a:t>Cleaned and standardized text fields</a:t>
          </a:r>
          <a:endParaRPr lang="en-US" sz="2100" kern="1200"/>
        </a:p>
      </dsp:txBody>
      <dsp:txXfrm>
        <a:off x="0" y="674230"/>
        <a:ext cx="7314122" cy="1369305"/>
      </dsp:txXfrm>
    </dsp:sp>
    <dsp:sp modelId="{ED3CA4F0-0D7D-4D92-9F20-318C2C9020E6}">
      <dsp:nvSpPr>
        <dsp:cNvPr id="0" name=""/>
        <dsp:cNvSpPr/>
      </dsp:nvSpPr>
      <dsp:spPr>
        <a:xfrm>
          <a:off x="0" y="2043535"/>
          <a:ext cx="7314122" cy="64759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After Initial cleaning, data consists of:</a:t>
          </a:r>
        </a:p>
      </dsp:txBody>
      <dsp:txXfrm>
        <a:off x="31613" y="2075148"/>
        <a:ext cx="7250896" cy="584369"/>
      </dsp:txXfrm>
    </dsp:sp>
    <dsp:sp modelId="{961689B9-A6A4-4B5E-B796-6CAD82FF7BD2}">
      <dsp:nvSpPr>
        <dsp:cNvPr id="0" name=""/>
        <dsp:cNvSpPr/>
      </dsp:nvSpPr>
      <dsp:spPr>
        <a:xfrm>
          <a:off x="0" y="2691130"/>
          <a:ext cx="7314122" cy="31857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223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18,424 Rows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118 Columns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97 Categorical/Text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16 Numeric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5 Boolean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155 MB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3.7% of cells were missing data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High percentage of zeros, blanks, empty strings across most fields</a:t>
          </a:r>
        </a:p>
      </dsp:txBody>
      <dsp:txXfrm>
        <a:off x="0" y="2691130"/>
        <a:ext cx="7314122" cy="31857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C01BE3-D221-4E66-AF86-FF8AAC6645DD}">
      <dsp:nvSpPr>
        <dsp:cNvPr id="0" name=""/>
        <dsp:cNvSpPr/>
      </dsp:nvSpPr>
      <dsp:spPr>
        <a:xfrm>
          <a:off x="444" y="899408"/>
          <a:ext cx="2750218" cy="108195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Filtered out rows for app types that were not games or DLC*.</a:t>
          </a:r>
        </a:p>
      </dsp:txBody>
      <dsp:txXfrm>
        <a:off x="541422" y="899408"/>
        <a:ext cx="1668262" cy="1081956"/>
      </dsp:txXfrm>
    </dsp:sp>
    <dsp:sp modelId="{A0FA688B-79C6-4434-9395-EF0597AD49C7}">
      <dsp:nvSpPr>
        <dsp:cNvPr id="0" name=""/>
        <dsp:cNvSpPr/>
      </dsp:nvSpPr>
      <dsp:spPr>
        <a:xfrm>
          <a:off x="444" y="2116609"/>
          <a:ext cx="2200174" cy="698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Removed music, movies, advertising, demos, etc.</a:t>
          </a:r>
        </a:p>
      </dsp:txBody>
      <dsp:txXfrm>
        <a:off x="444" y="2116609"/>
        <a:ext cx="2200174" cy="698730"/>
      </dsp:txXfrm>
    </dsp:sp>
    <dsp:sp modelId="{728079E0-ABBD-4671-BD8E-4B910E2E1EB8}">
      <dsp:nvSpPr>
        <dsp:cNvPr id="0" name=""/>
        <dsp:cNvSpPr/>
      </dsp:nvSpPr>
      <dsp:spPr>
        <a:xfrm>
          <a:off x="2534662" y="899408"/>
          <a:ext cx="2750218" cy="108195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Filtered out games that are “Coming Soon” and created year field from release date</a:t>
          </a:r>
        </a:p>
      </dsp:txBody>
      <dsp:txXfrm>
        <a:off x="3075640" y="899408"/>
        <a:ext cx="1668262" cy="1081956"/>
      </dsp:txXfrm>
    </dsp:sp>
    <dsp:sp modelId="{925A0907-498C-4C14-B51F-B6F934117DB7}">
      <dsp:nvSpPr>
        <dsp:cNvPr id="0" name=""/>
        <dsp:cNvSpPr/>
      </dsp:nvSpPr>
      <dsp:spPr>
        <a:xfrm>
          <a:off x="5068880" y="899408"/>
          <a:ext cx="2750218" cy="108195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Dropped categories/genres that had fewer than 50 games</a:t>
          </a:r>
        </a:p>
      </dsp:txBody>
      <dsp:txXfrm>
        <a:off x="5609858" y="899408"/>
        <a:ext cx="1668262" cy="1081956"/>
      </dsp:txXfrm>
    </dsp:sp>
    <dsp:sp modelId="{3000B768-4D3E-4269-9FF8-A0F7EB7A1AC7}">
      <dsp:nvSpPr>
        <dsp:cNvPr id="0" name=""/>
        <dsp:cNvSpPr/>
      </dsp:nvSpPr>
      <dsp:spPr>
        <a:xfrm>
          <a:off x="7603099" y="899408"/>
          <a:ext cx="2750218" cy="108195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Final dataset:</a:t>
          </a:r>
        </a:p>
      </dsp:txBody>
      <dsp:txXfrm>
        <a:off x="8144077" y="899408"/>
        <a:ext cx="1668262" cy="1081956"/>
      </dsp:txXfrm>
    </dsp:sp>
    <dsp:sp modelId="{0ECA70F7-F0B0-4BBB-9EEF-C085CDEB9830}">
      <dsp:nvSpPr>
        <dsp:cNvPr id="0" name=""/>
        <dsp:cNvSpPr/>
      </dsp:nvSpPr>
      <dsp:spPr>
        <a:xfrm>
          <a:off x="7603099" y="2116609"/>
          <a:ext cx="2200174" cy="698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14,952 Rows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79 variables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2.1% missing data</a:t>
          </a:r>
        </a:p>
      </dsp:txBody>
      <dsp:txXfrm>
        <a:off x="7603099" y="2116609"/>
        <a:ext cx="2200174" cy="6987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438E5B-7A52-422F-B9FD-F4E0819FC708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C3DFC1-7435-40DA-97B4-3E6E95B8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97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3DFC1-7435-40DA-97B4-3E6E95B843F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714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DBSCAN</a:t>
            </a:r>
            <a:r>
              <a:rPr lang="en-US" b="0" i="0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 - Density-Based Spatial Clustering of Applications with Noise. Finds core samples of high density and expands clusters from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3DFC1-7435-40DA-97B4-3E6E95B843F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329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2/26/2022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2/26/2022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2/26/2022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2/26/2022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2/26/2022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2/26/2022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2/26/2022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2/26/2022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2/26/2022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2/26/2022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2/26/2022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2/26/2022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2/26/2022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2/26/2022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2/26/2022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2/26/2022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abs/pii/S0020025519308588" TargetMode="External"/><Relationship Id="rId2" Type="http://schemas.openxmlformats.org/officeDocument/2006/relationships/hyperlink" Target="https://github.com/LIAAD/yake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partner.steamgames.com/doc/webapi/ISteamApps" TargetMode="External"/><Relationship Id="rId13" Type="http://schemas.openxmlformats.org/officeDocument/2006/relationships/hyperlink" Target="https://doi.org/10.1038/4456" TargetMode="External"/><Relationship Id="rId3" Type="http://schemas.openxmlformats.org/officeDocument/2006/relationships/hyperlink" Target="https://games.withgoogle.com/reports/insightsreport/" TargetMode="External"/><Relationship Id="rId7" Type="http://schemas.openxmlformats.org/officeDocument/2006/relationships/hyperlink" Target="https://colab.research.google.com/github/explosion/spacy-notebooks/blob/master/notebooks/conference_notebooks/pydays/topic_modelling.ipynb" TargetMode="External"/><Relationship Id="rId12" Type="http://schemas.openxmlformats.org/officeDocument/2006/relationships/hyperlink" Target="https://arxiv.org/abs/2105.13440v2" TargetMode="External"/><Relationship Id="rId2" Type="http://schemas.openxmlformats.org/officeDocument/2006/relationships/hyperlink" Target="https://games.withgoogle.com/report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keyword-extraction-process-in-python-with-natural-language-processing-nlp-d769a9069d5c" TargetMode="External"/><Relationship Id="rId11" Type="http://schemas.openxmlformats.org/officeDocument/2006/relationships/hyperlink" Target="https://github.com/ydataai/pandas-profiling" TargetMode="External"/><Relationship Id="rId5" Type="http://schemas.openxmlformats.org/officeDocument/2006/relationships/hyperlink" Target="https://www.statista.com/statistics/292056/video-game-market-value-worldwide/" TargetMode="External"/><Relationship Id="rId15" Type="http://schemas.openxmlformats.org/officeDocument/2006/relationships/hyperlink" Target="https://doi.org/10.1155/2021/8192320" TargetMode="External"/><Relationship Id="rId10" Type="http://schemas.openxmlformats.org/officeDocument/2006/relationships/hyperlink" Target="https://steamdb.info/stats/releases/" TargetMode="External"/><Relationship Id="rId4" Type="http://schemas.openxmlformats.org/officeDocument/2006/relationships/hyperlink" Target="https://www.statista.com/statistics/552623/number-games-released-steam/" TargetMode="External"/><Relationship Id="rId9" Type="http://schemas.openxmlformats.org/officeDocument/2006/relationships/hyperlink" Target="https://steamspy.com/api.php" TargetMode="External"/><Relationship Id="rId14" Type="http://schemas.openxmlformats.org/officeDocument/2006/relationships/hyperlink" Target="https://doi.org/10.1109/MIPR.2018.00041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eon Colored Gadget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207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>
            <a:normAutofit/>
          </a:bodyPr>
          <a:lstStyle/>
          <a:p>
            <a:r>
              <a:rPr lang="en-US"/>
              <a:t>Finding the Cheat Codes for Game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/>
              <a:t>Jessica Conroy</a:t>
            </a:r>
          </a:p>
          <a:p>
            <a:pPr>
              <a:lnSpc>
                <a:spcPct val="100000"/>
              </a:lnSpc>
            </a:pPr>
            <a:r>
              <a:rPr lang="en-US" sz="1400"/>
              <a:t>JConroy1@Umbc.edu</a:t>
            </a:r>
          </a:p>
          <a:p>
            <a:pPr>
              <a:lnSpc>
                <a:spcPct val="100000"/>
              </a:lnSpc>
            </a:pPr>
            <a:r>
              <a:rPr lang="en-US" sz="1400"/>
              <a:t>Data 606 Capstone in Data Science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30D1E-FDA6-4DD8-BE21-B6FA9F694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Key Features Cont’d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54260D1-C907-4808-A64E-420D7F6D68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316194"/>
              </p:ext>
            </p:extLst>
          </p:nvPr>
        </p:nvGraphicFramePr>
        <p:xfrm>
          <a:off x="274320" y="2011680"/>
          <a:ext cx="11704320" cy="4572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411855">
                  <a:extLst>
                    <a:ext uri="{9D8B030D-6E8A-4147-A177-3AD203B41FA5}">
                      <a16:colId xmlns:a16="http://schemas.microsoft.com/office/drawing/2014/main" val="513005986"/>
                    </a:ext>
                  </a:extLst>
                </a:gridCol>
                <a:gridCol w="2409825">
                  <a:extLst>
                    <a:ext uri="{9D8B030D-6E8A-4147-A177-3AD203B41FA5}">
                      <a16:colId xmlns:a16="http://schemas.microsoft.com/office/drawing/2014/main" val="1194822171"/>
                    </a:ext>
                  </a:extLst>
                </a:gridCol>
                <a:gridCol w="5882640">
                  <a:extLst>
                    <a:ext uri="{9D8B030D-6E8A-4147-A177-3AD203B41FA5}">
                      <a16:colId xmlns:a16="http://schemas.microsoft.com/office/drawing/2014/main" val="3458430977"/>
                    </a:ext>
                  </a:extLst>
                </a:gridCol>
              </a:tblGrid>
              <a:tr h="337735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Feature 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077278"/>
                  </a:ext>
                </a:extLst>
              </a:tr>
              <a:tr h="195672"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 of positive reviews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830666"/>
                  </a:ext>
                </a:extLst>
              </a:tr>
              <a:tr h="195672"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 of negative reviews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724893"/>
                  </a:ext>
                </a:extLst>
              </a:tr>
              <a:tr h="336440">
                <a:tc>
                  <a:txBody>
                    <a:bodyPr/>
                    <a:lstStyle/>
                    <a:p>
                      <a:r>
                        <a:rPr lang="en-US" dirty="0"/>
                        <a:t>Owners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Range of values representing the number of people who own an app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349991"/>
                  </a:ext>
                </a:extLst>
              </a:tr>
              <a:tr h="337735"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 of game now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056776"/>
                  </a:ext>
                </a:extLst>
              </a:tr>
              <a:tr h="337735">
                <a:tc>
                  <a:txBody>
                    <a:bodyPr/>
                    <a:lstStyle/>
                    <a:p>
                      <a:r>
                        <a:rPr lang="en-US" dirty="0"/>
                        <a:t>Initial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 of game on release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287911"/>
                  </a:ext>
                </a:extLst>
              </a:tr>
              <a:tr h="337735">
                <a:tc>
                  <a:txBody>
                    <a:bodyPr/>
                    <a:lstStyle/>
                    <a:p>
                      <a:r>
                        <a:rPr lang="en-US" dirty="0"/>
                        <a:t>Discount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Discount on the game 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410926"/>
                  </a:ext>
                </a:extLst>
              </a:tr>
              <a:tr h="337735">
                <a:tc>
                  <a:txBody>
                    <a:bodyPr/>
                    <a:lstStyle/>
                    <a:p>
                      <a:r>
                        <a:rPr lang="en-US" dirty="0"/>
                        <a:t>Tags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Hashtags given to the game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029578"/>
                  </a:ext>
                </a:extLst>
              </a:tr>
              <a:tr h="195672">
                <a:tc>
                  <a:txBody>
                    <a:bodyPr/>
                    <a:lstStyle/>
                    <a:p>
                      <a:r>
                        <a:rPr lang="en-US" dirty="0"/>
                        <a:t>Category and Genre Fields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 fields indicating if a game falls into particular genres or categories.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117362"/>
                  </a:ext>
                </a:extLst>
              </a:tr>
              <a:tr h="337735">
                <a:tc>
                  <a:txBody>
                    <a:bodyPr/>
                    <a:lstStyle/>
                    <a:p>
                      <a:r>
                        <a:rPr lang="en-US" dirty="0"/>
                        <a:t>Release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when game was released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282501"/>
                  </a:ext>
                </a:extLst>
              </a:tr>
              <a:tr h="337735">
                <a:tc>
                  <a:txBody>
                    <a:bodyPr/>
                    <a:lstStyle/>
                    <a:p>
                      <a:r>
                        <a:rPr lang="en-US" dirty="0"/>
                        <a:t>Release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 when game was released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239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8905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FA9CEF-A92B-42CA-9E74-734F71A0C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Exploratory Analysis – Key Data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CC43D3-77F0-4FD2-A9D5-55A89FE1D009}"/>
              </a:ext>
            </a:extLst>
          </p:cNvPr>
          <p:cNvSpPr txBox="1"/>
          <p:nvPr/>
        </p:nvSpPr>
        <p:spPr>
          <a:xfrm>
            <a:off x="913796" y="2247153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Release Year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sz="14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The Pre and During COVID-19 analyses will require analyzing data from 2018 2019 and comparing to 2021 and 2022. 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sz="14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Pre-COVID-19: 4,190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During-COVID-19: 3,560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sz="14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This exploratory analysis will inform whether or not pre-COVID data is used in the ML model development stage of this project.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5763CDC4-5615-4374-A8BF-CDFA8E73D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333" y="1866900"/>
            <a:ext cx="7247676" cy="408121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36DA4A-A8B2-42CE-9B27-2B28F583E0EF}"/>
              </a:ext>
            </a:extLst>
          </p:cNvPr>
          <p:cNvSpPr txBox="1"/>
          <p:nvPr/>
        </p:nvSpPr>
        <p:spPr>
          <a:xfrm>
            <a:off x="913796" y="6214535"/>
            <a:ext cx="110872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limitation of this analysis is that games that have been out longer are more likely to have a larger corpus of review text. This is one potential confound for our text analysis to keep in mind later.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172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A9CEF-A92B-42CA-9E74-734F71A0C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CC43D3-77F0-4FD2-A9D5-55A89FE1D009}"/>
              </a:ext>
            </a:extLst>
          </p:cNvPr>
          <p:cNvSpPr txBox="1"/>
          <p:nvPr/>
        </p:nvSpPr>
        <p:spPr>
          <a:xfrm>
            <a:off x="781050" y="2133600"/>
            <a:ext cx="31813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Games by Genre</a:t>
            </a:r>
          </a:p>
          <a:p>
            <a:endParaRPr lang="en-US" dirty="0"/>
          </a:p>
          <a:p>
            <a:r>
              <a:rPr lang="en-US" dirty="0"/>
              <a:t>Game genre and category are key features segmenting the data.</a:t>
            </a:r>
          </a:p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849D716-AF4C-408F-A5F1-E34639A884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211652" y="2135087"/>
            <a:ext cx="7297825" cy="4140399"/>
          </a:xfr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954866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A9CEF-A92B-42CA-9E74-734F71A0C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CC43D3-77F0-4FD2-A9D5-55A89FE1D009}"/>
              </a:ext>
            </a:extLst>
          </p:cNvPr>
          <p:cNvSpPr txBox="1"/>
          <p:nvPr/>
        </p:nvSpPr>
        <p:spPr>
          <a:xfrm>
            <a:off x="781050" y="2133600"/>
            <a:ext cx="31813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Games by Category</a:t>
            </a:r>
          </a:p>
          <a:p>
            <a:endParaRPr lang="en-US" dirty="0"/>
          </a:p>
          <a:p>
            <a:r>
              <a:rPr lang="en-US" dirty="0"/>
              <a:t>Game genre and category are key features segmenting the data.</a:t>
            </a:r>
          </a:p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849D716-AF4C-408F-A5F1-E34639A884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211652" y="2243202"/>
            <a:ext cx="7297825" cy="4252848"/>
          </a:xfr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4073067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6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EFEF35-EA16-4A15-94BD-01BB2E672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>
            <a:normAutofit/>
          </a:bodyPr>
          <a:lstStyle/>
          <a:p>
            <a:pPr algn="l"/>
            <a:r>
              <a:rPr lang="en-US" sz="3000"/>
              <a:t>Exploratory Analysis – Change over Time</a:t>
            </a:r>
          </a:p>
        </p:txBody>
      </p:sp>
      <p:sp>
        <p:nvSpPr>
          <p:cNvPr id="22" name="Content Placeholder 13">
            <a:extLst>
              <a:ext uri="{FF2B5EF4-FFF2-40B4-BE49-F238E27FC236}">
                <a16:creationId xmlns:a16="http://schemas.microsoft.com/office/drawing/2014/main" id="{E4C5759D-6E17-46C4-90C0-8450CA6AB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47153"/>
            <a:ext cx="3358084" cy="3544046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 dirty="0"/>
              <a:t>Most games released are Indie and or Action games, followed by Casual, Adventure and RPGs. </a:t>
            </a:r>
          </a:p>
          <a:p>
            <a:pPr marL="36900" indent="0">
              <a:buNone/>
            </a:pPr>
            <a:r>
              <a:rPr lang="en-US" sz="1800" dirty="0"/>
              <a:t>Over time Indie games have overtaken action games as the biggest genre</a:t>
            </a:r>
          </a:p>
        </p:txBody>
      </p:sp>
      <p:pic>
        <p:nvPicPr>
          <p:cNvPr id="10" name="Content Placeholder 9" descr="Chart, line chart, histogram&#10;&#10;Description automatically generated">
            <a:extLst>
              <a:ext uri="{FF2B5EF4-FFF2-40B4-BE49-F238E27FC236}">
                <a16:creationId xmlns:a16="http://schemas.microsoft.com/office/drawing/2014/main" id="{E211042A-4BDE-4937-ADAA-70473FF1B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348" y="650482"/>
            <a:ext cx="6633184" cy="514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91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6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EFEF35-EA16-4A15-94BD-01BB2E672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>
            <a:normAutofit/>
          </a:bodyPr>
          <a:lstStyle/>
          <a:p>
            <a:pPr algn="l"/>
            <a:r>
              <a:rPr lang="en-US" sz="3000"/>
              <a:t>Exploratory Analysis – Change over Time</a:t>
            </a:r>
          </a:p>
        </p:txBody>
      </p:sp>
      <p:sp>
        <p:nvSpPr>
          <p:cNvPr id="22" name="Content Placeholder 13">
            <a:extLst>
              <a:ext uri="{FF2B5EF4-FFF2-40B4-BE49-F238E27FC236}">
                <a16:creationId xmlns:a16="http://schemas.microsoft.com/office/drawing/2014/main" id="{E4C5759D-6E17-46C4-90C0-8450CA6AB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47153"/>
            <a:ext cx="3358084" cy="3544046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 dirty="0"/>
              <a:t>Single Player games have remained the most common game type released. The proportion of single player games are trending up.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11042A-4BDE-4937-ADAA-70473FF1B9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15348" y="652162"/>
            <a:ext cx="6633184" cy="513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98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6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EFEF35-EA16-4A15-94BD-01BB2E672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>
            <a:normAutofit/>
          </a:bodyPr>
          <a:lstStyle/>
          <a:p>
            <a:pPr algn="l"/>
            <a:r>
              <a:rPr lang="en-US" sz="3000"/>
              <a:t>Exploratory Analysis – Change over Time</a:t>
            </a:r>
          </a:p>
        </p:txBody>
      </p:sp>
      <p:sp>
        <p:nvSpPr>
          <p:cNvPr id="22" name="Content Placeholder 13">
            <a:extLst>
              <a:ext uri="{FF2B5EF4-FFF2-40B4-BE49-F238E27FC236}">
                <a16:creationId xmlns:a16="http://schemas.microsoft.com/office/drawing/2014/main" id="{E4C5759D-6E17-46C4-90C0-8450CA6AB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47152"/>
            <a:ext cx="3358084" cy="4356847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en-US" sz="1800" dirty="0"/>
              <a:t>When comparing the proportion of games released in the last 5 years, both Single and multi-player games have trended up, but the change in single player games was more dramatic.</a:t>
            </a:r>
          </a:p>
          <a:p>
            <a:pPr marL="36900" indent="0">
              <a:buNone/>
            </a:pPr>
            <a:r>
              <a:rPr lang="en-US" sz="1800" dirty="0"/>
              <a:t>While interesting, this does not contradict my hypothesis that multiplayer games are more popular since the pandemic started. (This may indicate that single player games are simply easier to produce).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11042A-4BDE-4937-ADAA-70473FF1B9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15348" y="692731"/>
            <a:ext cx="6633184" cy="505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181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D194A-DE1D-49E2-BB9A-EF46A8D57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Target Features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62307D87-CF18-46F9-B2BF-C6F5010BF4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593" y="1781175"/>
            <a:ext cx="4808764" cy="3714750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E3D17791-15FA-4F0D-B171-0003996D6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927" y="1781175"/>
            <a:ext cx="5528496" cy="3714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97DFE5-8BC9-4EDA-BF1B-CAED7024EFE6}"/>
              </a:ext>
            </a:extLst>
          </p:cNvPr>
          <p:cNvSpPr txBox="1"/>
          <p:nvPr/>
        </p:nvSpPr>
        <p:spPr>
          <a:xfrm flipH="1">
            <a:off x="667593" y="5667374"/>
            <a:ext cx="109598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Summary of Findings</a:t>
            </a:r>
          </a:p>
          <a:p>
            <a:pPr marL="285750" indent="-285750">
              <a:buFontTx/>
              <a:buChar char="-"/>
            </a:pPr>
            <a:r>
              <a:rPr lang="en-US" dirty="0"/>
              <a:t>Review Score values of Zero represent missing reviews</a:t>
            </a:r>
          </a:p>
          <a:p>
            <a:pPr marL="285750" indent="-285750">
              <a:buFontTx/>
              <a:buChar char="-"/>
            </a:pPr>
            <a:r>
              <a:rPr lang="en-US" dirty="0"/>
              <a:t>Number of Owners is very right skewed. Training a model with that as the target will require management of uneven sampling.</a:t>
            </a:r>
          </a:p>
        </p:txBody>
      </p:sp>
    </p:spTree>
    <p:extLst>
      <p:ext uri="{BB962C8B-B14F-4D97-AF65-F5344CB8AC3E}">
        <p14:creationId xmlns:p14="http://schemas.microsoft.com/office/powerpoint/2010/main" val="2296067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1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4BD914-CE4B-4390-B89E-B33868875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Feature Correlations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2FF48A-6715-4CB8-B993-4ECAA869B9CA}"/>
              </a:ext>
            </a:extLst>
          </p:cNvPr>
          <p:cNvSpPr txBox="1"/>
          <p:nvPr/>
        </p:nvSpPr>
        <p:spPr>
          <a:xfrm>
            <a:off x="1039905" y="2147862"/>
            <a:ext cx="3405573" cy="3499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sz="16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In addition to its correlation with positive and negative review counts, Review Score is moderately correlated with price, but no other significant features. 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sz="16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Several of the genres and categories are correlated with eachother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DA8B23-703C-4D31-ACE1-EA7D62CB0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3888" r="3888"/>
          <a:stretch/>
        </p:blipFill>
        <p:spPr>
          <a:xfrm>
            <a:off x="5404343" y="643467"/>
            <a:ext cx="6127199" cy="558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827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1B707-3537-4D61-A074-90DA750C2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Keyword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5C3F9-CC3F-4BA2-8446-409232D36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Data sets: </a:t>
            </a:r>
          </a:p>
          <a:p>
            <a:pPr lvl="1"/>
            <a:r>
              <a:rPr lang="en-US" dirty="0"/>
              <a:t>Full Steam Data</a:t>
            </a:r>
          </a:p>
          <a:p>
            <a:pPr lvl="1"/>
            <a:r>
              <a:rPr lang="en-US" dirty="0" err="1"/>
              <a:t>preCOVID</a:t>
            </a:r>
            <a:r>
              <a:rPr lang="en-US" dirty="0"/>
              <a:t> Data (2018-2019)</a:t>
            </a:r>
          </a:p>
          <a:p>
            <a:pPr lvl="2"/>
            <a:r>
              <a:rPr lang="en-US" dirty="0"/>
              <a:t>4190 Games</a:t>
            </a:r>
          </a:p>
          <a:p>
            <a:pPr lvl="1"/>
            <a:r>
              <a:rPr lang="en-US" dirty="0"/>
              <a:t>COVID Data (2021-2022)</a:t>
            </a:r>
          </a:p>
          <a:p>
            <a:pPr lvl="2"/>
            <a:r>
              <a:rPr lang="en-US" dirty="0"/>
              <a:t>3560 Games</a:t>
            </a:r>
          </a:p>
          <a:p>
            <a:r>
              <a:rPr lang="en-US" dirty="0"/>
              <a:t>Methods:</a:t>
            </a:r>
          </a:p>
          <a:p>
            <a:pPr lvl="1"/>
            <a:r>
              <a:rPr lang="en-US" dirty="0"/>
              <a:t>TFIDF Vectorization and </a:t>
            </a:r>
            <a:r>
              <a:rPr lang="en-US" dirty="0" err="1"/>
              <a:t>Ngram</a:t>
            </a:r>
            <a:r>
              <a:rPr lang="en-US" dirty="0"/>
              <a:t> Analysis</a:t>
            </a:r>
          </a:p>
          <a:p>
            <a:pPr lvl="2"/>
            <a:r>
              <a:rPr lang="en-US" dirty="0"/>
              <a:t>Note: </a:t>
            </a:r>
            <a:r>
              <a:rPr lang="en-US" dirty="0" err="1"/>
              <a:t>CountVectorization</a:t>
            </a:r>
            <a:r>
              <a:rPr lang="en-US" dirty="0"/>
              <a:t> and TFIDF returned similar results</a:t>
            </a:r>
          </a:p>
          <a:p>
            <a:pPr lvl="1"/>
            <a:r>
              <a:rPr lang="en-US" dirty="0" err="1"/>
              <a:t>Yake</a:t>
            </a:r>
            <a:r>
              <a:rPr lang="en-US" dirty="0"/>
              <a:t> Keyword Extraction</a:t>
            </a:r>
          </a:p>
          <a:p>
            <a:pPr lvl="1"/>
            <a:r>
              <a:rPr lang="en-US" dirty="0"/>
              <a:t>Spacy Keyword Extraction</a:t>
            </a:r>
          </a:p>
        </p:txBody>
      </p:sp>
    </p:spTree>
    <p:extLst>
      <p:ext uri="{BB962C8B-B14F-4D97-AF65-F5344CB8AC3E}">
        <p14:creationId xmlns:p14="http://schemas.microsoft.com/office/powerpoint/2010/main" val="805339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AA31E-C163-4B06-A200-588F75596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04997-F3C7-4212-A0F1-211A4E01B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43815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Goal: </a:t>
            </a:r>
            <a:r>
              <a:rPr lang="en-US" dirty="0"/>
              <a:t>This project aims to investigate the features of successful video games as well as how those features have changed, or not changed, as a result of the COVID-19 pandemic.</a:t>
            </a:r>
          </a:p>
          <a:p>
            <a:r>
              <a:rPr lang="en-US" b="1" dirty="0"/>
              <a:t>Motivation</a:t>
            </a:r>
            <a:r>
              <a:rPr lang="en-US" dirty="0"/>
              <a:t>: Gaming is a massive industry that continues to grow and develop. Identifying key features of successful games is one way to gain an edge in an extremely competitive market.</a:t>
            </a:r>
          </a:p>
          <a:p>
            <a:r>
              <a:rPr lang="en-US" b="1" dirty="0"/>
              <a:t>Project Plan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Apply natural language processing techniques to summarize the descriptive game text and identify clusters of similar games. </a:t>
            </a:r>
          </a:p>
          <a:p>
            <a:pPr lvl="1"/>
            <a:r>
              <a:rPr lang="en-US" dirty="0"/>
              <a:t>Use clusters to investigate characteristics of games with high ownership and high review scores.</a:t>
            </a:r>
          </a:p>
        </p:txBody>
      </p:sp>
    </p:spTree>
    <p:extLst>
      <p:ext uri="{BB962C8B-B14F-4D97-AF65-F5344CB8AC3E}">
        <p14:creationId xmlns:p14="http://schemas.microsoft.com/office/powerpoint/2010/main" val="822907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7E99-034C-48AF-9669-CDF8ECA16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TFIDF Vectorization and </a:t>
            </a:r>
            <a:r>
              <a:rPr lang="en-US" dirty="0" err="1"/>
              <a:t>Ngram</a:t>
            </a:r>
            <a:r>
              <a:rPr lang="en-US" dirty="0"/>
              <a:t> Analysis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236331-DB89-42B3-ABBF-144300E414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156" y="2051566"/>
            <a:ext cx="864504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C8BE48-1153-4BEE-9CCE-0E750EE4FBE1}"/>
              </a:ext>
            </a:extLst>
          </p:cNvPr>
          <p:cNvSpPr txBox="1"/>
          <p:nvPr/>
        </p:nvSpPr>
        <p:spPr>
          <a:xfrm>
            <a:off x="1778804" y="1705094"/>
            <a:ext cx="3297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Detailed Description Text</a:t>
            </a:r>
          </a:p>
        </p:txBody>
      </p:sp>
    </p:spTree>
    <p:extLst>
      <p:ext uri="{BB962C8B-B14F-4D97-AF65-F5344CB8AC3E}">
        <p14:creationId xmlns:p14="http://schemas.microsoft.com/office/powerpoint/2010/main" val="1391769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7E99-034C-48AF-9669-CDF8ECA16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TFIDF Vectorization and Ngram Analysis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8BE48-1153-4BEE-9CCE-0E750EE4FBE1}"/>
              </a:ext>
            </a:extLst>
          </p:cNvPr>
          <p:cNvSpPr txBox="1"/>
          <p:nvPr/>
        </p:nvSpPr>
        <p:spPr>
          <a:xfrm>
            <a:off x="4357339" y="1643261"/>
            <a:ext cx="3608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PreCOVID</a:t>
            </a:r>
            <a:r>
              <a:rPr lang="en-US" dirty="0"/>
              <a:t> vs COVID Comparison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6B0923C-68F2-4808-AD6C-560BEFB4E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27618"/>
            <a:ext cx="6170502" cy="252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C8A1626-87AF-4765-B640-1AF960191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607" y="2527618"/>
            <a:ext cx="6030393" cy="2524442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2F8CDF-3CD9-4D70-B623-6583DF89310F}"/>
              </a:ext>
            </a:extLst>
          </p:cNvPr>
          <p:cNvSpPr txBox="1"/>
          <p:nvPr/>
        </p:nvSpPr>
        <p:spPr>
          <a:xfrm>
            <a:off x="2164080" y="2171700"/>
            <a:ext cx="124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PreCOVID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3781A8-A742-4AC9-BB97-C83C68901F33}"/>
              </a:ext>
            </a:extLst>
          </p:cNvPr>
          <p:cNvSpPr txBox="1"/>
          <p:nvPr/>
        </p:nvSpPr>
        <p:spPr>
          <a:xfrm>
            <a:off x="8976360" y="2156460"/>
            <a:ext cx="124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COVID</a:t>
            </a:r>
          </a:p>
        </p:txBody>
      </p:sp>
    </p:spTree>
    <p:extLst>
      <p:ext uri="{BB962C8B-B14F-4D97-AF65-F5344CB8AC3E}">
        <p14:creationId xmlns:p14="http://schemas.microsoft.com/office/powerpoint/2010/main" val="957012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7E99-034C-48AF-9669-CDF8ECA16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TFIDF Vectorization and </a:t>
            </a:r>
            <a:r>
              <a:rPr lang="en-US" dirty="0" err="1"/>
              <a:t>Ngram</a:t>
            </a:r>
            <a:r>
              <a:rPr lang="en-US" dirty="0"/>
              <a:t> Analysis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236331-DB89-42B3-ABBF-144300E414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75327" y="2051566"/>
            <a:ext cx="8630698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C8BE48-1153-4BEE-9CCE-0E750EE4FBE1}"/>
              </a:ext>
            </a:extLst>
          </p:cNvPr>
          <p:cNvSpPr txBox="1"/>
          <p:nvPr/>
        </p:nvSpPr>
        <p:spPr>
          <a:xfrm>
            <a:off x="1778804" y="1705094"/>
            <a:ext cx="3297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 Text</a:t>
            </a:r>
          </a:p>
        </p:txBody>
      </p:sp>
    </p:spTree>
    <p:extLst>
      <p:ext uri="{BB962C8B-B14F-4D97-AF65-F5344CB8AC3E}">
        <p14:creationId xmlns:p14="http://schemas.microsoft.com/office/powerpoint/2010/main" val="3613464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7E99-034C-48AF-9669-CDF8ECA16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TFIDF Vectorization and Ngram Analysis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8BE48-1153-4BEE-9CCE-0E750EE4FBE1}"/>
              </a:ext>
            </a:extLst>
          </p:cNvPr>
          <p:cNvSpPr txBox="1"/>
          <p:nvPr/>
        </p:nvSpPr>
        <p:spPr>
          <a:xfrm>
            <a:off x="4357339" y="1643261"/>
            <a:ext cx="3608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PreCOVID</a:t>
            </a:r>
            <a:r>
              <a:rPr lang="en-US" dirty="0"/>
              <a:t> vs COVID Comparison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6B0923C-68F2-4808-AD6C-560BEFB4E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0" y="2556215"/>
            <a:ext cx="6170502" cy="246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C8A1626-87AF-4765-B640-1AF960191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6161607" y="2557107"/>
            <a:ext cx="6030393" cy="2465464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2F8CDF-3CD9-4D70-B623-6583DF89310F}"/>
              </a:ext>
            </a:extLst>
          </p:cNvPr>
          <p:cNvSpPr txBox="1"/>
          <p:nvPr/>
        </p:nvSpPr>
        <p:spPr>
          <a:xfrm>
            <a:off x="2164080" y="2171700"/>
            <a:ext cx="124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PreCOVID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3781A8-A742-4AC9-BB97-C83C68901F33}"/>
              </a:ext>
            </a:extLst>
          </p:cNvPr>
          <p:cNvSpPr txBox="1"/>
          <p:nvPr/>
        </p:nvSpPr>
        <p:spPr>
          <a:xfrm>
            <a:off x="8976360" y="2156460"/>
            <a:ext cx="124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COVID</a:t>
            </a:r>
          </a:p>
        </p:txBody>
      </p:sp>
    </p:spTree>
    <p:extLst>
      <p:ext uri="{BB962C8B-B14F-4D97-AF65-F5344CB8AC3E}">
        <p14:creationId xmlns:p14="http://schemas.microsoft.com/office/powerpoint/2010/main" val="3941036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7E99-034C-48AF-9669-CDF8ECA16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TFIDF Vectorization and </a:t>
            </a:r>
            <a:r>
              <a:rPr lang="en-US" dirty="0" err="1"/>
              <a:t>Ngram</a:t>
            </a:r>
            <a:r>
              <a:rPr lang="en-US" dirty="0"/>
              <a:t> Analysis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236331-DB89-42B3-ABBF-144300E414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821941" y="2051566"/>
            <a:ext cx="853747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C8BE48-1153-4BEE-9CCE-0E750EE4FBE1}"/>
              </a:ext>
            </a:extLst>
          </p:cNvPr>
          <p:cNvSpPr txBox="1"/>
          <p:nvPr/>
        </p:nvSpPr>
        <p:spPr>
          <a:xfrm>
            <a:off x="1778804" y="1705094"/>
            <a:ext cx="3297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1633217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7E99-034C-48AF-9669-CDF8ECA16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TFIDF Vectorization and Ngram Analysis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8BE48-1153-4BEE-9CCE-0E750EE4FBE1}"/>
              </a:ext>
            </a:extLst>
          </p:cNvPr>
          <p:cNvSpPr txBox="1"/>
          <p:nvPr/>
        </p:nvSpPr>
        <p:spPr>
          <a:xfrm>
            <a:off x="4357339" y="1643261"/>
            <a:ext cx="3608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PreCOVID</a:t>
            </a:r>
            <a:r>
              <a:rPr lang="en-US" dirty="0"/>
              <a:t> vs COVID Comparison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6B0923C-68F2-4808-AD6C-560BEFB4E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64302" y="2556215"/>
            <a:ext cx="6041899" cy="246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C8A1626-87AF-4765-B640-1AF960191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6228242" y="2557107"/>
            <a:ext cx="5897123" cy="2465464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2F8CDF-3CD9-4D70-B623-6583DF89310F}"/>
              </a:ext>
            </a:extLst>
          </p:cNvPr>
          <p:cNvSpPr txBox="1"/>
          <p:nvPr/>
        </p:nvSpPr>
        <p:spPr>
          <a:xfrm>
            <a:off x="2164080" y="2171700"/>
            <a:ext cx="124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PreCOVID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3781A8-A742-4AC9-BB97-C83C68901F33}"/>
              </a:ext>
            </a:extLst>
          </p:cNvPr>
          <p:cNvSpPr txBox="1"/>
          <p:nvPr/>
        </p:nvSpPr>
        <p:spPr>
          <a:xfrm>
            <a:off x="8976360" y="2156460"/>
            <a:ext cx="124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COVID</a:t>
            </a:r>
          </a:p>
        </p:txBody>
      </p:sp>
    </p:spTree>
    <p:extLst>
      <p:ext uri="{BB962C8B-B14F-4D97-AF65-F5344CB8AC3E}">
        <p14:creationId xmlns:p14="http://schemas.microsoft.com/office/powerpoint/2010/main" val="3064632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7E99-034C-48AF-9669-CDF8ECA16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Yake</a:t>
            </a:r>
            <a:r>
              <a:rPr lang="en-US" dirty="0"/>
              <a:t> Keyword Extraction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0C5D3E-7759-466A-A294-B98F2F251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66C67B2F-6ED5-4326-B852-C234BDDF2B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5424159"/>
              </p:ext>
            </p:extLst>
          </p:nvPr>
        </p:nvGraphicFramePr>
        <p:xfrm>
          <a:off x="303334" y="1649730"/>
          <a:ext cx="11574684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8228">
                  <a:extLst>
                    <a:ext uri="{9D8B030D-6E8A-4147-A177-3AD203B41FA5}">
                      <a16:colId xmlns:a16="http://schemas.microsoft.com/office/drawing/2014/main" val="294783364"/>
                    </a:ext>
                  </a:extLst>
                </a:gridCol>
                <a:gridCol w="3858228">
                  <a:extLst>
                    <a:ext uri="{9D8B030D-6E8A-4147-A177-3AD203B41FA5}">
                      <a16:colId xmlns:a16="http://schemas.microsoft.com/office/drawing/2014/main" val="169527741"/>
                    </a:ext>
                  </a:extLst>
                </a:gridCol>
                <a:gridCol w="3858228">
                  <a:extLst>
                    <a:ext uri="{9D8B030D-6E8A-4147-A177-3AD203B41FA5}">
                      <a16:colId xmlns:a16="http://schemas.microsoft.com/office/drawing/2014/main" val="3047033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Tags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490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game </a:t>
                      </a:r>
                      <a:r>
                        <a:rPr lang="en-US" sz="1400" dirty="0" err="1"/>
                        <a:t>game</a:t>
                      </a:r>
                      <a:r>
                        <a:rPr lang="en-US" sz="1400" dirty="0"/>
                        <a:t> player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game good 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action indie casual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49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action adventure indie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039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game player combats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game 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action indie adventure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502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game </a:t>
                      </a:r>
                      <a:r>
                        <a:rPr lang="en-US" sz="1400" dirty="0" err="1"/>
                        <a:t>game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game play 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adventure indie casual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067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puzzle adventure 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game fun 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indie action adventure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248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game modes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game </a:t>
                      </a:r>
                      <a:r>
                        <a:rPr lang="en-US" sz="1400" dirty="0" err="1"/>
                        <a:t>game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game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indie casual </a:t>
                      </a:r>
                      <a:r>
                        <a:rPr lang="en-US" sz="1400" dirty="0" err="1"/>
                        <a:t>simulatioin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2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shooting game </a:t>
                      </a:r>
                      <a:r>
                        <a:rPr lang="en-US" sz="1400" dirty="0" err="1"/>
                        <a:t>game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play game </a:t>
                      </a:r>
                      <a:r>
                        <a:rPr lang="en-US" sz="1400" dirty="0" err="1"/>
                        <a:t>game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indie casual adventure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009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game players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game great 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indie action indie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005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game play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fun game </a:t>
                      </a:r>
                      <a:r>
                        <a:rPr lang="en-US" sz="1400" dirty="0" err="1"/>
                        <a:t>game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indie casual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11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include map pack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game game play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casual action indie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42198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20CD3D4-FFFB-46DB-8D7F-669D4D3E7ABC}"/>
              </a:ext>
            </a:extLst>
          </p:cNvPr>
          <p:cNvSpPr txBox="1"/>
          <p:nvPr/>
        </p:nvSpPr>
        <p:spPr>
          <a:xfrm>
            <a:off x="303334" y="6211669"/>
            <a:ext cx="78794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https://github.com/LIAAD/yake</a:t>
            </a:r>
            <a:endParaRPr lang="en-US" dirty="0"/>
          </a:p>
          <a:p>
            <a:r>
              <a:rPr lang="en-US" dirty="0">
                <a:hlinkClick r:id="rId3"/>
              </a:rPr>
              <a:t>https://www.sciencedirect.com/science/article/abs/pii/S0020025519308588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3438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7E99-034C-48AF-9669-CDF8ECA16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spaCy</a:t>
            </a:r>
            <a:r>
              <a:rPr lang="en-US" dirty="0"/>
              <a:t> Keyword Extraction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F52A17-873C-4980-A4BD-2B9703BCF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E81D9565-D9B4-436F-B589-28D06E7879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3175803"/>
              </p:ext>
            </p:extLst>
          </p:nvPr>
        </p:nvGraphicFramePr>
        <p:xfrm>
          <a:off x="303334" y="1649730"/>
          <a:ext cx="11574684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8228">
                  <a:extLst>
                    <a:ext uri="{9D8B030D-6E8A-4147-A177-3AD203B41FA5}">
                      <a16:colId xmlns:a16="http://schemas.microsoft.com/office/drawing/2014/main" val="294783364"/>
                    </a:ext>
                  </a:extLst>
                </a:gridCol>
                <a:gridCol w="3858228">
                  <a:extLst>
                    <a:ext uri="{9D8B030D-6E8A-4147-A177-3AD203B41FA5}">
                      <a16:colId xmlns:a16="http://schemas.microsoft.com/office/drawing/2014/main" val="169527741"/>
                    </a:ext>
                  </a:extLst>
                </a:gridCol>
                <a:gridCol w="3858228">
                  <a:extLst>
                    <a:ext uri="{9D8B030D-6E8A-4147-A177-3AD203B41FA5}">
                      <a16:colId xmlns:a16="http://schemas.microsoft.com/office/drawing/2014/main" val="3047033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Tags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490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back roots hacker evolution games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ridiculous especially simple 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singleplayer</a:t>
                      </a:r>
                      <a:r>
                        <a:rPr lang="en-US" sz="1400" dirty="0"/>
                        <a:t>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49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extraction point extraction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story 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fastpaced</a:t>
                      </a:r>
                      <a:r>
                        <a:rPr lang="en-US" sz="1400" dirty="0"/>
                        <a:t> puzzle platformer strategy adventure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039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single choices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looking cars customization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'indie puzzle visual novel cute strategy trading simulation action open world gore </a:t>
                      </a:r>
                      <a:r>
                        <a:rPr lang="en-US" sz="1400" dirty="0" err="1"/>
                        <a:t>singleplayer</a:t>
                      </a:r>
                      <a:r>
                        <a:rPr lang="en-US" sz="1400" dirty="0"/>
                        <a:t> adventure third person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502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mechs buildings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fought boss idea beat character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'racing time attack indie simulation violent </a:t>
                      </a:r>
                      <a:r>
                        <a:rPr lang="en-US" sz="1400" dirty="0" err="1"/>
                        <a:t>firstperson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067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2016 place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strongest part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minimalist survival horror dark action casual shooter side scroller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248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fire flank </a:t>
                      </a:r>
                      <a:r>
                        <a:rPr lang="en-US" sz="1400" dirty="0" err="1"/>
                        <a:t>manoeuvers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continual support updates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shooter survival arcade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2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southern continent </a:t>
                      </a:r>
                      <a:r>
                        <a:rPr lang="en-US" sz="1400" dirty="0" err="1"/>
                        <a:t>farien</a:t>
                      </a:r>
                      <a:r>
                        <a:rPr lang="en-US" sz="1400" dirty="0"/>
                        <a:t> city state union </a:t>
                      </a:r>
                      <a:r>
                        <a:rPr lang="en-US" sz="1400" dirty="0" err="1"/>
                        <a:t>caldis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psychedelic colorful arcade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009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truly </a:t>
                      </a:r>
                      <a:r>
                        <a:rPr lang="en-US" sz="1400" dirty="0" err="1"/>
                        <a:t>russian</a:t>
                      </a:r>
                      <a:r>
                        <a:rPr lang="en-US" sz="1400" dirty="0"/>
                        <a:t> spirit atmosphere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health power ups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indie turn based </a:t>
                      </a:r>
                      <a:r>
                        <a:rPr lang="en-US" sz="1400" dirty="0" err="1"/>
                        <a:t>scifi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005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overrun goblins skeletons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id wasting guys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 arcade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11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26x22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newly brainwashed deputy returning gun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'split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421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1524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7E99-034C-48AF-9669-CDF8ECA16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 err="1"/>
              <a:t>spaCy</a:t>
            </a:r>
            <a:r>
              <a:rPr lang="en-US" dirty="0"/>
              <a:t> Keyword Extraction – Pre-COVID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F52A17-873C-4980-A4BD-2B9703BCF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E81D9565-D9B4-436F-B589-28D06E7879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7685835"/>
              </p:ext>
            </p:extLst>
          </p:nvPr>
        </p:nvGraphicFramePr>
        <p:xfrm>
          <a:off x="303334" y="1066801"/>
          <a:ext cx="11574684" cy="630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8228">
                  <a:extLst>
                    <a:ext uri="{9D8B030D-6E8A-4147-A177-3AD203B41FA5}">
                      <a16:colId xmlns:a16="http://schemas.microsoft.com/office/drawing/2014/main" val="294783364"/>
                    </a:ext>
                  </a:extLst>
                </a:gridCol>
                <a:gridCol w="3858228">
                  <a:extLst>
                    <a:ext uri="{9D8B030D-6E8A-4147-A177-3AD203B41FA5}">
                      <a16:colId xmlns:a16="http://schemas.microsoft.com/office/drawing/2014/main" val="169527741"/>
                    </a:ext>
                  </a:extLst>
                </a:gridCol>
                <a:gridCol w="3858228">
                  <a:extLst>
                    <a:ext uri="{9D8B030D-6E8A-4147-A177-3AD203B41FA5}">
                      <a16:colId xmlns:a16="http://schemas.microsoft.com/office/drawing/2014/main" val="3047033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Tags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490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past24 levels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overall </a:t>
                      </a:r>
                      <a:r>
                        <a:rPr lang="en-US" sz="1400" dirty="0" err="1"/>
                        <a:t>dtgs</a:t>
                      </a:r>
                      <a:r>
                        <a:rPr lang="en-US" sz="1400" dirty="0"/>
                        <a:t> best </a:t>
                      </a:r>
                      <a:r>
                        <a:rPr lang="en-US" sz="1400" dirty="0" err="1"/>
                        <a:t>dlc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local coop free play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49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summon </a:t>
                      </a:r>
                      <a:r>
                        <a:rPr lang="en-US" sz="1400" b="0" i="0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favourite</a:t>
                      </a:r>
                      <a:r>
                        <a:rPr lang="en-US" sz="14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characters</a:t>
                      </a:r>
                      <a:endParaRPr 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boil 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local multiplayer coop campaign story rich atmospheric family friendly great soundtrack strategy </a:t>
                      </a:r>
                      <a:r>
                        <a:rPr lang="en-US" sz="1400" dirty="0" err="1"/>
                        <a:t>rpg</a:t>
                      </a:r>
                      <a:r>
                        <a:rPr lang="en-US" sz="1400" dirty="0"/>
                        <a:t> indie casual simulation strategy </a:t>
                      </a:r>
                      <a:r>
                        <a:rPr lang="en-US" sz="1400" dirty="0" err="1"/>
                        <a:t>rpg</a:t>
                      </a:r>
                      <a:r>
                        <a:rPr lang="en-US" sz="1400" dirty="0"/>
                        <a:t> indie casual simulation strategy adventure </a:t>
                      </a:r>
                      <a:r>
                        <a:rPr lang="en-US" sz="1400" dirty="0" err="1"/>
                        <a:t>rpg</a:t>
                      </a:r>
                      <a:r>
                        <a:rPr lang="en-US" sz="1400" dirty="0"/>
                        <a:t> indie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039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several missions</a:t>
                      </a:r>
                      <a:endParaRPr 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nice touch bit bombastic 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indie casual anime drama story rich </a:t>
                      </a:r>
                      <a:r>
                        <a:rPr lang="en-US" sz="1400" dirty="0" err="1"/>
                        <a:t>rpg</a:t>
                      </a:r>
                      <a:r>
                        <a:rPr lang="en-US" sz="1400" dirty="0"/>
                        <a:t> action early access </a:t>
                      </a:r>
                      <a:r>
                        <a:rPr lang="en-US" sz="1400" dirty="0" err="1"/>
                        <a:t>singleplayer</a:t>
                      </a:r>
                      <a:r>
                        <a:rPr lang="en-US" sz="1400" dirty="0"/>
                        <a:t> adventure </a:t>
                      </a:r>
                      <a:r>
                        <a:rPr lang="en-US" sz="1400" dirty="0" err="1"/>
                        <a:t>actionadventure</a:t>
                      </a:r>
                      <a:r>
                        <a:rPr lang="en-US" sz="1400" dirty="0"/>
                        <a:t> anime comic book action casual indie fps </a:t>
                      </a:r>
                      <a:r>
                        <a:rPr lang="en-US" sz="1400" dirty="0" err="1"/>
                        <a:t>singleplayer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502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30 levels increasing difficulty</a:t>
                      </a:r>
                      <a:endParaRPr 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sense 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turnbased</a:t>
                      </a:r>
                      <a:r>
                        <a:rPr lang="en-US" sz="1400" dirty="0"/>
                        <a:t> strategy d story rich </a:t>
                      </a:r>
                      <a:r>
                        <a:rPr lang="en-US" sz="1400" dirty="0" err="1"/>
                        <a:t>turnbased</a:t>
                      </a:r>
                      <a:r>
                        <a:rPr lang="en-US" sz="1400" dirty="0"/>
                        <a:t> combat </a:t>
                      </a:r>
                      <a:r>
                        <a:rPr lang="en-US" sz="1400" dirty="0" err="1"/>
                        <a:t>singleplayer</a:t>
                      </a:r>
                      <a:r>
                        <a:rPr lang="en-US" sz="1400" dirty="0"/>
                        <a:t> design illustration roguelike strategy </a:t>
                      </a:r>
                      <a:r>
                        <a:rPr lang="en-US" sz="1400" dirty="0" err="1"/>
                        <a:t>rpg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067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explore </a:t>
                      </a:r>
                      <a:r>
                        <a:rPr lang="en-US" sz="1400" b="0" i="0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fightin</a:t>
                      </a:r>
                      <a:endParaRPr 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combat </a:t>
                      </a:r>
                      <a:r>
                        <a:rPr lang="en-US" sz="1400" dirty="0" err="1"/>
                        <a:t>jank</a:t>
                      </a:r>
                      <a:r>
                        <a:rPr lang="en-US" sz="1400" dirty="0"/>
                        <a:t> shit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puzzle </a:t>
                      </a:r>
                      <a:r>
                        <a:rPr lang="en-US" sz="1400" dirty="0" err="1"/>
                        <a:t>singleplayer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248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stab back it development history click zoom features online coop campaign entire campaign online friends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round start scenario service hope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simulation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2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regular 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left mouse button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dark humor action survival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009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bögenhafennew</a:t>
                      </a:r>
                      <a:r>
                        <a:rPr lang="en-US" sz="1400" dirty="0"/>
                        <a:t> cosmetics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 years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action bullet hell difficult indie level editor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005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'</a:t>
                      </a:r>
                      <a:r>
                        <a:rPr lang="en-US" sz="1400" dirty="0" err="1"/>
                        <a:t>francis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marion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winner not 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procedural generation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11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26x22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excellent 1010 ultimate </a:t>
                      </a:r>
                      <a:r>
                        <a:rPr lang="en-US" sz="1400" dirty="0" err="1"/>
                        <a:t>spookinessdicey</a:t>
                      </a:r>
                      <a:r>
                        <a:rPr lang="en-US" sz="1400" dirty="0"/>
                        <a:t> dungeons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survival fps immersive sim d colorful </a:t>
                      </a:r>
                      <a:r>
                        <a:rPr lang="en-US" sz="1400" dirty="0" err="1"/>
                        <a:t>firstperson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421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214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7E99-034C-48AF-9669-CDF8ECA16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Spacy Keyword Extraction – COVID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F52A17-873C-4980-A4BD-2B9703BCF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E81D9565-D9B4-436F-B589-28D06E7879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7178417"/>
              </p:ext>
            </p:extLst>
          </p:nvPr>
        </p:nvGraphicFramePr>
        <p:xfrm>
          <a:off x="298279" y="1066801"/>
          <a:ext cx="11595441" cy="468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5147">
                  <a:extLst>
                    <a:ext uri="{9D8B030D-6E8A-4147-A177-3AD203B41FA5}">
                      <a16:colId xmlns:a16="http://schemas.microsoft.com/office/drawing/2014/main" val="2037264020"/>
                    </a:ext>
                  </a:extLst>
                </a:gridCol>
                <a:gridCol w="3865147">
                  <a:extLst>
                    <a:ext uri="{9D8B030D-6E8A-4147-A177-3AD203B41FA5}">
                      <a16:colId xmlns:a16="http://schemas.microsoft.com/office/drawing/2014/main" val="169527741"/>
                    </a:ext>
                  </a:extLst>
                </a:gridCol>
                <a:gridCol w="3865147">
                  <a:extLst>
                    <a:ext uri="{9D8B030D-6E8A-4147-A177-3AD203B41FA5}">
                      <a16:colId xmlns:a16="http://schemas.microsoft.com/office/drawing/2014/main" val="3047033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Tags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490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first simple kill game</a:t>
                      </a:r>
                    </a:p>
                  </a:txBody>
                  <a:tcPr marT="15240" marB="1524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ugly best part</a:t>
                      </a:r>
                    </a:p>
                  </a:txBody>
                  <a:tcPr marT="15240" marB="1524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indie action early access</a:t>
                      </a:r>
                    </a:p>
                  </a:txBody>
                  <a:tcPr marT="15240" marB="15240" anchor="ctr"/>
                </a:tc>
                <a:extLst>
                  <a:ext uri="{0D108BD9-81ED-4DB2-BD59-A6C34878D82A}">
                    <a16:rowId xmlns:a16="http://schemas.microsoft.com/office/drawing/2014/main" val="202449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ability option</a:t>
                      </a:r>
                    </a:p>
                  </a:txBody>
                  <a:tcPr marT="15240" marB="1524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long enough build rocket ship interesting spin </a:t>
                      </a:r>
                      <a:r>
                        <a:rPr lang="en-US" sz="1400" dirty="0" err="1">
                          <a:effectLst/>
                        </a:rPr>
                        <a:t>tetris</a:t>
                      </a:r>
                      <a:r>
                        <a:rPr lang="en-US" sz="1400" dirty="0">
                          <a:effectLst/>
                        </a:rPr>
                        <a:t> casual play</a:t>
                      </a:r>
                    </a:p>
                  </a:txBody>
                  <a:tcPr marT="15240" marB="1524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automobile sim strategy </a:t>
                      </a:r>
                      <a:r>
                        <a:rPr lang="en-US" sz="1400" dirty="0" err="1">
                          <a:effectLst/>
                        </a:rPr>
                        <a:t>rpg</a:t>
                      </a:r>
                      <a:endParaRPr lang="en-US" sz="1400" dirty="0">
                        <a:effectLst/>
                      </a:endParaRPr>
                    </a:p>
                  </a:txBody>
                  <a:tcPr marT="15240" marB="15240" anchor="ctr"/>
                </a:tc>
                <a:extLst>
                  <a:ext uri="{0D108BD9-81ED-4DB2-BD59-A6C34878D82A}">
                    <a16:rowId xmlns:a16="http://schemas.microsoft.com/office/drawing/2014/main" val="3194039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exotic skins </a:t>
                      </a:r>
                      <a:r>
                        <a:rPr lang="en-US" sz="1400" dirty="0" err="1">
                          <a:effectLst/>
                        </a:rPr>
                        <a:t>bundlexenia’s</a:t>
                      </a:r>
                      <a:r>
                        <a:rPr lang="en-US" sz="1400" dirty="0">
                          <a:effectLst/>
                        </a:rPr>
                        <a:t> ark 4x strategy game</a:t>
                      </a:r>
                    </a:p>
                  </a:txBody>
                  <a:tcPr marT="15240" marB="1524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8 hours day shopping</a:t>
                      </a:r>
                    </a:p>
                  </a:txBody>
                  <a:tcPr marT="15240" marB="1524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stylized action arcade</a:t>
                      </a:r>
                    </a:p>
                  </a:txBody>
                  <a:tcPr marT="15240" marB="15240" anchor="ctr"/>
                </a:tc>
                <a:extLst>
                  <a:ext uri="{0D108BD9-81ED-4DB2-BD59-A6C34878D82A}">
                    <a16:rowId xmlns:a16="http://schemas.microsoft.com/office/drawing/2014/main" val="2825502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intangible ability</a:t>
                      </a:r>
                    </a:p>
                  </a:txBody>
                  <a:tcPr marT="15240" marB="1524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either puzzles</a:t>
                      </a:r>
                    </a:p>
                  </a:txBody>
                  <a:tcPr marT="15240" marB="1524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survival horror</a:t>
                      </a:r>
                    </a:p>
                  </a:txBody>
                  <a:tcPr marT="15240" marB="15240" anchor="ctr"/>
                </a:tc>
                <a:extLst>
                  <a:ext uri="{0D108BD9-81ED-4DB2-BD59-A6C34878D82A}">
                    <a16:rowId xmlns:a16="http://schemas.microsoft.com/office/drawing/2014/main" val="3466067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right </a:t>
                      </a:r>
                      <a:r>
                        <a:rPr lang="en-US" sz="1400" dirty="0" err="1">
                          <a:effectLst/>
                        </a:rPr>
                        <a:t>dpad</a:t>
                      </a:r>
                      <a:r>
                        <a:rPr lang="en-US" sz="1400" dirty="0">
                          <a:effectLst/>
                        </a:rPr>
                        <a:t> right </a:t>
                      </a:r>
                      <a:r>
                        <a:rPr lang="en-US" sz="1400" dirty="0" err="1">
                          <a:effectLst/>
                        </a:rPr>
                        <a:t>ui</a:t>
                      </a:r>
                      <a:r>
                        <a:rPr lang="en-US" sz="1400" dirty="0">
                          <a:effectLst/>
                        </a:rPr>
                        <a:t> discard special right item</a:t>
                      </a:r>
                    </a:p>
                  </a:txBody>
                  <a:tcPr marT="15240" marB="1524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simply close support tickets</a:t>
                      </a:r>
                    </a:p>
                  </a:txBody>
                  <a:tcPr marT="15240" marB="1524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puzzle city builder action arcade side scroller</a:t>
                      </a:r>
                    </a:p>
                  </a:txBody>
                  <a:tcPr marT="15240" marB="15240" anchor="ctr"/>
                </a:tc>
                <a:extLst>
                  <a:ext uri="{0D108BD9-81ED-4DB2-BD59-A6C34878D82A}">
                    <a16:rowId xmlns:a16="http://schemas.microsoft.com/office/drawing/2014/main" val="3582248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extra special route huge thanks generous </a:t>
                      </a:r>
                      <a:r>
                        <a:rPr lang="en-US" sz="1400" dirty="0" err="1">
                          <a:effectLst/>
                        </a:rPr>
                        <a:t>kickstarter</a:t>
                      </a:r>
                      <a:r>
                        <a:rPr lang="en-US" sz="1400" dirty="0">
                          <a:effectLst/>
                        </a:rPr>
                        <a:t> backer</a:t>
                      </a:r>
                    </a:p>
                  </a:txBody>
                  <a:tcPr marT="15240" marB="1524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a key fast swap</a:t>
                      </a:r>
                    </a:p>
                  </a:txBody>
                  <a:tcPr marT="15240" marB="15240"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</a:rPr>
                        <a:t>puzzleplatformer</a:t>
                      </a:r>
                      <a:endParaRPr lang="en-US" sz="1400" dirty="0">
                        <a:effectLst/>
                      </a:endParaRPr>
                    </a:p>
                  </a:txBody>
                  <a:tcPr marT="15240" marB="15240" anchor="ctr"/>
                </a:tc>
                <a:extLst>
                  <a:ext uri="{0D108BD9-81ED-4DB2-BD59-A6C34878D82A}">
                    <a16:rowId xmlns:a16="http://schemas.microsoft.com/office/drawing/2014/main" val="4203162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videos lookup tables</a:t>
                      </a:r>
                    </a:p>
                  </a:txBody>
                  <a:tcPr marT="15240" marB="1524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prep launches</a:t>
                      </a:r>
                    </a:p>
                  </a:txBody>
                  <a:tcPr marT="15240" marB="1524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atmospheric family friendly fantasy management</a:t>
                      </a:r>
                    </a:p>
                  </a:txBody>
                  <a:tcPr marT="15240" marB="15240" anchor="ctr"/>
                </a:tc>
                <a:extLst>
                  <a:ext uri="{0D108BD9-81ED-4DB2-BD59-A6C34878D82A}">
                    <a16:rowId xmlns:a16="http://schemas.microsoft.com/office/drawing/2014/main" val="2726009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</a:rPr>
                        <a:t>favourite</a:t>
                      </a:r>
                      <a:r>
                        <a:rPr lang="en-US" sz="1400" dirty="0">
                          <a:effectLst/>
                        </a:rPr>
                        <a:t> background</a:t>
                      </a:r>
                    </a:p>
                  </a:txBody>
                  <a:tcPr marT="15240" marB="1524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folks</a:t>
                      </a:r>
                    </a:p>
                  </a:txBody>
                  <a:tcPr marT="15240" marB="1524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colorful pixel graphics stylized old school retro </a:t>
                      </a:r>
                      <a:r>
                        <a:rPr lang="en-US" sz="1400" dirty="0" err="1">
                          <a:effectLst/>
                        </a:rPr>
                        <a:t>scifi</a:t>
                      </a:r>
                      <a:r>
                        <a:rPr lang="en-US" sz="1400" dirty="0">
                          <a:effectLst/>
                        </a:rPr>
                        <a:t> survival,0</a:t>
                      </a:r>
                    </a:p>
                  </a:txBody>
                  <a:tcPr marT="15240" marB="15240" anchor="ctr"/>
                </a:tc>
                <a:extLst>
                  <a:ext uri="{0D108BD9-81ED-4DB2-BD59-A6C34878D82A}">
                    <a16:rowId xmlns:a16="http://schemas.microsoft.com/office/drawing/2014/main" val="4037005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much least complicate passage help robot</a:t>
                      </a:r>
                    </a:p>
                  </a:txBody>
                  <a:tcPr marT="15240" marB="1524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f u face</a:t>
                      </a:r>
                    </a:p>
                  </a:txBody>
                  <a:tcPr marT="15240" marB="15240"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</a:rPr>
                        <a:t>vr</a:t>
                      </a:r>
                      <a:r>
                        <a:rPr lang="en-US" sz="1400" dirty="0">
                          <a:effectLst/>
                        </a:rPr>
                        <a:t> asymmetric </a:t>
                      </a:r>
                      <a:r>
                        <a:rPr lang="en-US" sz="1400" dirty="0" err="1">
                          <a:effectLst/>
                        </a:rPr>
                        <a:t>vr</a:t>
                      </a:r>
                      <a:r>
                        <a:rPr lang="en-US" sz="1400" dirty="0">
                          <a:effectLst/>
                        </a:rPr>
                        <a:t> puzzle atmospheric </a:t>
                      </a:r>
                      <a:r>
                        <a:rPr lang="en-US" sz="1400" dirty="0" err="1">
                          <a:effectLst/>
                        </a:rPr>
                        <a:t>firstperson</a:t>
                      </a:r>
                      <a:endParaRPr lang="en-US" sz="1400" dirty="0">
                        <a:effectLst/>
                      </a:endParaRPr>
                    </a:p>
                  </a:txBody>
                  <a:tcPr marT="15240" marB="15240" anchor="ctr"/>
                </a:tc>
                <a:extLst>
                  <a:ext uri="{0D108BD9-81ED-4DB2-BD59-A6C34878D82A}">
                    <a16:rowId xmlns:a16="http://schemas.microsoft.com/office/drawing/2014/main" val="3986611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dxhttpsstoresteampoweredcomapp1502970atelier </a:t>
                      </a:r>
                      <a:r>
                        <a:rPr lang="en-US" sz="1400" dirty="0" err="1">
                          <a:effectLst/>
                        </a:rPr>
                        <a:t>lydie</a:t>
                      </a:r>
                      <a:endParaRPr lang="en-US" sz="1400" dirty="0">
                        <a:effectLst/>
                      </a:endParaRPr>
                    </a:p>
                  </a:txBody>
                  <a:tcPr marT="15240" marB="1524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one fish</a:t>
                      </a:r>
                    </a:p>
                  </a:txBody>
                  <a:tcPr marT="15240" marB="15240"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</a:rPr>
                        <a:t>rts</a:t>
                      </a:r>
                      <a:endParaRPr lang="en-US" sz="1400" dirty="0">
                        <a:effectLst/>
                      </a:endParaRPr>
                    </a:p>
                  </a:txBody>
                  <a:tcPr marT="15240" marB="15240" anchor="ctr"/>
                </a:tc>
                <a:extLst>
                  <a:ext uri="{0D108BD9-81ED-4DB2-BD59-A6C34878D82A}">
                    <a16:rowId xmlns:a16="http://schemas.microsoft.com/office/drawing/2014/main" val="743421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1299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B86B2-7574-4AAF-87C5-DA38AC04B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58187"/>
            <a:ext cx="10353762" cy="1257300"/>
          </a:xfrm>
        </p:spPr>
        <p:txBody>
          <a:bodyPr/>
          <a:lstStyle/>
          <a:p>
            <a:r>
              <a:rPr lang="en-US" dirty="0"/>
              <a:t>Project Structure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1A24763-DA94-4B0F-AC85-61911314AB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6269039"/>
              </p:ext>
            </p:extLst>
          </p:nvPr>
        </p:nvGraphicFramePr>
        <p:xfrm>
          <a:off x="914400" y="1415487"/>
          <a:ext cx="10353675" cy="4838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19974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6BB59-9DC9-4667-BE91-7CEFD311F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E228F-FAB2-4534-AC65-2EED32061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analysis of pre-COVID and during COVID data do not reveal clear differences</a:t>
            </a:r>
          </a:p>
          <a:p>
            <a:r>
              <a:rPr lang="en-US" dirty="0"/>
              <a:t>Indie action games are the most common</a:t>
            </a:r>
          </a:p>
          <a:p>
            <a:r>
              <a:rPr lang="en-US" dirty="0"/>
              <a:t>Single-player games are far more common than other types of games</a:t>
            </a:r>
          </a:p>
          <a:p>
            <a:r>
              <a:rPr lang="en-US" dirty="0" err="1"/>
              <a:t>spaCy</a:t>
            </a:r>
            <a:r>
              <a:rPr lang="en-US" dirty="0"/>
              <a:t> keyword extraction performed better than YAKE extraction</a:t>
            </a:r>
          </a:p>
          <a:p>
            <a:pPr marL="3690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0805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6BB59-9DC9-4667-BE91-7CEFD311F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E228F-FAB2-4534-AC65-2EED32061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Topic Modeling</a:t>
            </a:r>
          </a:p>
          <a:p>
            <a:pPr lvl="1"/>
            <a:r>
              <a:rPr lang="en-US" dirty="0"/>
              <a:t>Latent Dirichlet Allocation (LDA) and Non-negative Matrix Factorization (NMF)</a:t>
            </a:r>
          </a:p>
          <a:p>
            <a:r>
              <a:rPr lang="en-US" dirty="0"/>
              <a:t>Clustering</a:t>
            </a:r>
          </a:p>
          <a:p>
            <a:pPr lvl="1"/>
            <a:r>
              <a:rPr lang="en-US" dirty="0"/>
              <a:t>Density-based spatial clustering of applications with noise (DBSCAN)</a:t>
            </a:r>
          </a:p>
          <a:p>
            <a:pPr lvl="1"/>
            <a:r>
              <a:rPr lang="en-US" dirty="0"/>
              <a:t>K-Means</a:t>
            </a:r>
          </a:p>
          <a:p>
            <a:r>
              <a:rPr lang="en-US" dirty="0"/>
              <a:t>Feature Selection</a:t>
            </a:r>
          </a:p>
          <a:p>
            <a:r>
              <a:rPr lang="en-US" dirty="0"/>
              <a:t>Machine Learning Model Selection</a:t>
            </a:r>
          </a:p>
          <a:p>
            <a:pPr lvl="1"/>
            <a:r>
              <a:rPr lang="en-US" dirty="0"/>
              <a:t>Classic neural network (multi-layer perceptron)</a:t>
            </a:r>
          </a:p>
        </p:txBody>
      </p:sp>
    </p:spTree>
    <p:extLst>
      <p:ext uri="{BB962C8B-B14F-4D97-AF65-F5344CB8AC3E}">
        <p14:creationId xmlns:p14="http://schemas.microsoft.com/office/powerpoint/2010/main" val="4145096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BB974-CBE5-48C2-8AE8-5B28BF75E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0194B-5673-4ADF-8AC8-E288ADCD6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69720"/>
            <a:ext cx="10353762" cy="4899660"/>
          </a:xfrm>
        </p:spPr>
        <p:txBody>
          <a:bodyPr>
            <a:normAutofit fontScale="400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Global Frontier Report—Google for Games. (n.d.). Retrieved February 6, 2022, from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https://games.withgoogle.com/reports/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Global Insights Report—Google for Games. (n.d.). Retrieved February 6, 2022, from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https://games.withgoogle.com/reports/insightsreport/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Number of games released on Steam 2021. (n.d.). Statista. Retrieved February 6, 2022, from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https://www.statista.com/statistics/552623/number-games-released-steam/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Video game market value worldwide 2015. (n.d.). Statista. Retrieved February 6, 2022, from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5"/>
              </a:rPr>
              <a:t>https://www.statista.com/statistics/292056/video-game-market-value-worldwide/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6"/>
              </a:rPr>
              <a:t>https://towardsdatascience.com/keyword-extraction-process-in-python-with-natural-language-processing-nlp-d769a9069d5c</a:t>
            </a:r>
            <a:endParaRPr lang="en-US" b="0" dirty="0">
              <a:solidFill>
                <a:srgbClr val="6AA94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7"/>
              </a:rPr>
              <a:t>https://colab.research.google.com/github/explosion/spacy-notebooks/blob/master/notebooks/conference_notebooks/pydays/topic_modelling.ipynb</a:t>
            </a:r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8"/>
              </a:rPr>
              <a:t>https://partner.steamgames.com/doc/webapi/ISteamApps</a:t>
            </a:r>
            <a:endParaRPr lang="en-US" dirty="0">
              <a:solidFill>
                <a:srgbClr val="6AA94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9"/>
              </a:rPr>
              <a:t>https://steamspy.com/api.php</a:t>
            </a:r>
            <a:endParaRPr lang="en-US" b="0" dirty="0">
              <a:solidFill>
                <a:srgbClr val="6AA94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10"/>
              </a:rPr>
              <a:t>https://steamdb.info/stats/releases/</a:t>
            </a:r>
            <a:endParaRPr lang="en-US" b="0" dirty="0">
              <a:solidFill>
                <a:srgbClr val="6AA94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11"/>
              </a:rPr>
              <a:t>https://github.com/ydataai/pandas-profiling</a:t>
            </a:r>
            <a:endParaRPr lang="en-US" dirty="0">
              <a:solidFill>
                <a:srgbClr val="6AA94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Blei</a:t>
            </a:r>
            <a:r>
              <a:rPr lang="en-US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D. M., Ng, A. Y., &amp; Jordan, M. I. (2003). Latent Dirichlet Allocation. Journal of Machine Learning Research, 3(Jan), 993–1022.</a:t>
            </a:r>
          </a:p>
          <a:p>
            <a:r>
              <a:rPr lang="en-US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Carbonetto</a:t>
            </a:r>
            <a:r>
              <a:rPr lang="en-US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P., Sarkar, A., Wang, Z., &amp; Stephens, M. (2021). Non-negative matrix factorization algorithms greatly improve topic model fits. </a:t>
            </a:r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12"/>
              </a:rPr>
              <a:t>https://arxiv.org/abs/2105.13440v2</a:t>
            </a:r>
            <a:endParaRPr lang="en-US" b="0" dirty="0">
              <a:solidFill>
                <a:srgbClr val="6AA94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Lee, D. D., &amp; Seung, H. S. (1999). Learning the parts of objects by non-negative matrix factorization. Nature, 401(6755), 788–791. </a:t>
            </a:r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13"/>
              </a:rPr>
              <a:t>https://doi.org/10.1038/4456</a:t>
            </a:r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Mahata</a:t>
            </a:r>
            <a:r>
              <a:rPr lang="en-US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D., Shah, R. R., Kuriakose, J., Zimmermann, R., &amp; </a:t>
            </a:r>
            <a:r>
              <a:rPr lang="en-US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Talburt</a:t>
            </a:r>
            <a:r>
              <a:rPr lang="en-US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J. R. (2018). Theme-Weighted Ranking of Keywords from Text Documents Using Phrase Embeddings. 2018 IEEE Conference on Multimedia Information Processing and Retrieval (MIPR), 184–189. </a:t>
            </a:r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14"/>
              </a:rPr>
              <a:t>https://doi.org/10.1109/MIPR.2018.00041</a:t>
            </a:r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Miah, M. S. U., </a:t>
            </a:r>
            <a:r>
              <a:rPr lang="en-US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Sulaiman</a:t>
            </a:r>
            <a:r>
              <a:rPr lang="en-US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J., Sarwar, T. B., </a:t>
            </a:r>
            <a:r>
              <a:rPr lang="en-US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Zamli</a:t>
            </a:r>
            <a:r>
              <a:rPr lang="en-US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K. Z., &amp; Jose, R. (2021). Study of Keyword Extraction Techniques for Electric Double-Layer Capacitor Domain Using Text Similarity Indexes: An Experimental Analysis. Complexity, 2021, e8192320. </a:t>
            </a:r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15"/>
              </a:rPr>
              <a:t>https://doi.org/10.1155/2021/8192320</a:t>
            </a:r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25833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CD7F7-CDFD-4042-BAD8-90DB8C6BF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Research Questions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76C215D-7046-46D0-9BB6-B0A18A2344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4251145"/>
              </p:ext>
            </p:extLst>
          </p:nvPr>
        </p:nvGraphicFramePr>
        <p:xfrm>
          <a:off x="804802" y="1700463"/>
          <a:ext cx="10571747" cy="45479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16934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91E3E68-B79D-4D0B-9917-2CDE4CDF5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47FB58-118E-401F-BC51-3D7B591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472" y="609598"/>
            <a:ext cx="5844759" cy="1598540"/>
          </a:xfrm>
        </p:spPr>
        <p:txBody>
          <a:bodyPr>
            <a:normAutofit/>
          </a:bodyPr>
          <a:lstStyle/>
          <a:p>
            <a:r>
              <a:rPr lang="en-US" dirty="0"/>
              <a:t>Background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405F23C-C82E-4181-95EA-321F3D891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50" y="1"/>
            <a:ext cx="4966697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29DB3-B661-45E6-AD6F-1CE9FF2BD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472" y="2396565"/>
            <a:ext cx="5844760" cy="3298283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The Gaming industry is a huge and growing market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Being competitive on that market means using the extensive data available to your advantage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This project aims to utilize metadata from  Steam (a game distributor) to identify the features related to successful game creation.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84B6BE2-B56B-4648-8810-3B6B826045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2673913"/>
              </p:ext>
            </p:extLst>
          </p:nvPr>
        </p:nvGraphicFramePr>
        <p:xfrm>
          <a:off x="632815" y="643465"/>
          <a:ext cx="4003193" cy="51033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B1DA388-7ADB-4017-BD07-5C285F27FC44}"/>
              </a:ext>
            </a:extLst>
          </p:cNvPr>
          <p:cNvSpPr txBox="1"/>
          <p:nvPr/>
        </p:nvSpPr>
        <p:spPr>
          <a:xfrm>
            <a:off x="0" y="6444085"/>
            <a:ext cx="4772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from https://steamdb.info/stats/releases/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43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35495E-BC3E-4AFF-8094-077C968705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759C81-D484-4706-B964-BA7C2DEFA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B44DA-1884-45C3-982F-AD5B3416D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371474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b="1" dirty="0"/>
              <a:t>Unit of Analysis: </a:t>
            </a:r>
            <a:r>
              <a:rPr lang="en-US" sz="1700" dirty="0"/>
              <a:t>Individual games released on the Steam platform</a:t>
            </a:r>
          </a:p>
          <a:p>
            <a:pPr>
              <a:lnSpc>
                <a:spcPct val="90000"/>
              </a:lnSpc>
            </a:pPr>
            <a:r>
              <a:rPr lang="en-US" sz="1700" b="1" dirty="0"/>
              <a:t>Data Sources:</a:t>
            </a:r>
          </a:p>
          <a:p>
            <a:pPr lvl="1">
              <a:lnSpc>
                <a:spcPct val="90000"/>
              </a:lnSpc>
            </a:pPr>
            <a:r>
              <a:rPr lang="en-US" sz="1700" b="1" dirty="0"/>
              <a:t>Steam Web API</a:t>
            </a:r>
          </a:p>
          <a:p>
            <a:pPr lvl="2">
              <a:lnSpc>
                <a:spcPct val="90000"/>
              </a:lnSpc>
            </a:pPr>
            <a:r>
              <a:rPr lang="en-US" sz="1700" b="1" dirty="0"/>
              <a:t>list of all game IDs and names</a:t>
            </a:r>
          </a:p>
          <a:p>
            <a:pPr lvl="2">
              <a:lnSpc>
                <a:spcPct val="90000"/>
              </a:lnSpc>
            </a:pPr>
            <a:r>
              <a:rPr lang="en-US" sz="1700" b="1" dirty="0"/>
              <a:t>Core game metadata</a:t>
            </a:r>
          </a:p>
          <a:p>
            <a:pPr lvl="2">
              <a:lnSpc>
                <a:spcPct val="90000"/>
              </a:lnSpc>
            </a:pPr>
            <a:r>
              <a:rPr lang="en-US" sz="1700" b="1" dirty="0"/>
              <a:t>Top game reviews</a:t>
            </a:r>
          </a:p>
          <a:p>
            <a:pPr lvl="1">
              <a:lnSpc>
                <a:spcPct val="90000"/>
              </a:lnSpc>
            </a:pPr>
            <a:r>
              <a:rPr lang="en-US" sz="1700" b="1" dirty="0" err="1"/>
              <a:t>Steamspy</a:t>
            </a:r>
            <a:r>
              <a:rPr lang="en-US" sz="1700" b="1" dirty="0"/>
              <a:t> API</a:t>
            </a:r>
          </a:p>
          <a:p>
            <a:pPr lvl="2">
              <a:lnSpc>
                <a:spcPct val="90000"/>
              </a:lnSpc>
            </a:pPr>
            <a:r>
              <a:rPr lang="en-US" sz="1700" b="1" dirty="0"/>
              <a:t>Supplementary metadata</a:t>
            </a:r>
          </a:p>
          <a:p>
            <a:pPr>
              <a:lnSpc>
                <a:spcPct val="90000"/>
              </a:lnSpc>
            </a:pPr>
            <a:r>
              <a:rPr lang="en-US" sz="1700" b="1" dirty="0"/>
              <a:t>APPID </a:t>
            </a:r>
            <a:r>
              <a:rPr lang="en-US" sz="1700" dirty="0"/>
              <a:t>was used as the unique identifier to join all data into a single dataset</a:t>
            </a:r>
            <a:endParaRPr lang="en-US" sz="1700" b="1" dirty="0"/>
          </a:p>
        </p:txBody>
      </p:sp>
    </p:spTree>
    <p:extLst>
      <p:ext uri="{BB962C8B-B14F-4D97-AF65-F5344CB8AC3E}">
        <p14:creationId xmlns:p14="http://schemas.microsoft.com/office/powerpoint/2010/main" val="3791684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35495E-BC3E-4AFF-8094-077C968705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759C81-D484-4706-B964-BA7C2DEFA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75" y="2609850"/>
            <a:ext cx="3239105" cy="1257300"/>
          </a:xfrm>
        </p:spPr>
        <p:txBody>
          <a:bodyPr>
            <a:normAutofit fontScale="90000"/>
          </a:bodyPr>
          <a:lstStyle/>
          <a:p>
            <a:r>
              <a:rPr lang="en-US" dirty="0"/>
              <a:t>Data Pre-processing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4917930-0289-4EDB-8E3D-17B55F5DC3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4284589"/>
              </p:ext>
            </p:extLst>
          </p:nvPr>
        </p:nvGraphicFramePr>
        <p:xfrm>
          <a:off x="3953435" y="609600"/>
          <a:ext cx="7314122" cy="5903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26329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Additional processing and consolidation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BE8A27-BAB8-4C51-B1B1-6EB20F70F398}"/>
              </a:ext>
            </a:extLst>
          </p:cNvPr>
          <p:cNvSpPr txBox="1"/>
          <p:nvPr/>
        </p:nvSpPr>
        <p:spPr>
          <a:xfrm>
            <a:off x="4843065" y="6488668"/>
            <a:ext cx="734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DLC = Downloadable content, add on or extensions for existing games</a:t>
            </a:r>
            <a:endParaRPr lang="en-US"/>
          </a:p>
        </p:txBody>
      </p:sp>
      <p:graphicFrame>
        <p:nvGraphicFramePr>
          <p:cNvPr id="16" name="Content Placeholder 6">
            <a:extLst>
              <a:ext uri="{FF2B5EF4-FFF2-40B4-BE49-F238E27FC236}">
                <a16:creationId xmlns:a16="http://schemas.microsoft.com/office/drawing/2014/main" id="{F038384E-934D-4E30-8583-276D2F0A79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2137791"/>
              </p:ext>
            </p:extLst>
          </p:nvPr>
        </p:nvGraphicFramePr>
        <p:xfrm>
          <a:off x="913795" y="2076450"/>
          <a:ext cx="10353762" cy="3714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30D1E-FDA6-4DD8-BE21-B6FA9F694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Key Features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54260D1-C907-4808-A64E-420D7F6D68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0982388"/>
              </p:ext>
            </p:extLst>
          </p:nvPr>
        </p:nvGraphicFramePr>
        <p:xfrm>
          <a:off x="276761" y="2011680"/>
          <a:ext cx="11704320" cy="365760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3437989">
                  <a:extLst>
                    <a:ext uri="{9D8B030D-6E8A-4147-A177-3AD203B41FA5}">
                      <a16:colId xmlns:a16="http://schemas.microsoft.com/office/drawing/2014/main" val="513005986"/>
                    </a:ext>
                  </a:extLst>
                </a:gridCol>
                <a:gridCol w="2409825">
                  <a:extLst>
                    <a:ext uri="{9D8B030D-6E8A-4147-A177-3AD203B41FA5}">
                      <a16:colId xmlns:a16="http://schemas.microsoft.com/office/drawing/2014/main" val="1194822171"/>
                    </a:ext>
                  </a:extLst>
                </a:gridCol>
                <a:gridCol w="5856506">
                  <a:extLst>
                    <a:ext uri="{9D8B030D-6E8A-4147-A177-3AD203B41FA5}">
                      <a16:colId xmlns:a16="http://schemas.microsoft.com/office/drawing/2014/main" val="3458430977"/>
                    </a:ext>
                  </a:extLst>
                </a:gridCol>
              </a:tblGrid>
              <a:tr h="337735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Feature 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077278"/>
                  </a:ext>
                </a:extLst>
              </a:tr>
              <a:tr h="195672">
                <a:tc>
                  <a:txBody>
                    <a:bodyPr/>
                    <a:lstStyle/>
                    <a:p>
                      <a:r>
                        <a:rPr lang="en-US" dirty="0" err="1"/>
                        <a:t>AppID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Unique App identifier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830666"/>
                  </a:ext>
                </a:extLst>
              </a:tr>
              <a:tr h="195672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 of App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724893"/>
                  </a:ext>
                </a:extLst>
              </a:tr>
              <a:tr h="195672">
                <a:tc>
                  <a:txBody>
                    <a:bodyPr/>
                    <a:lstStyle/>
                    <a:p>
                      <a:r>
                        <a:rPr lang="en-US" dirty="0"/>
                        <a:t>Required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 required to play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349991"/>
                  </a:ext>
                </a:extLst>
              </a:tr>
              <a:tr h="337735">
                <a:tc>
                  <a:txBody>
                    <a:bodyPr/>
                    <a:lstStyle/>
                    <a:p>
                      <a:r>
                        <a:rPr lang="en-US" dirty="0"/>
                        <a:t>Is 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Whether or not game is free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056776"/>
                  </a:ext>
                </a:extLst>
              </a:tr>
              <a:tr h="337735">
                <a:tc>
                  <a:txBody>
                    <a:bodyPr/>
                    <a:lstStyle/>
                    <a:p>
                      <a:r>
                        <a:rPr lang="en-US" dirty="0"/>
                        <a:t>Detailed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Detailed game 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287911"/>
                  </a:ext>
                </a:extLst>
              </a:tr>
              <a:tr h="337735">
                <a:tc>
                  <a:txBody>
                    <a:bodyPr/>
                    <a:lstStyle/>
                    <a:p>
                      <a:r>
                        <a:rPr lang="en-US" dirty="0"/>
                        <a:t>Short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 Game 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410926"/>
                  </a:ext>
                </a:extLst>
              </a:tr>
              <a:tr h="337735">
                <a:tc>
                  <a:txBody>
                    <a:bodyPr/>
                    <a:lstStyle/>
                    <a:p>
                      <a:r>
                        <a:rPr lang="en-US" dirty="0"/>
                        <a:t>Release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of Game Release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029578"/>
                  </a:ext>
                </a:extLst>
              </a:tr>
              <a:tr h="195672">
                <a:tc>
                  <a:txBody>
                    <a:bodyPr/>
                    <a:lstStyle/>
                    <a:p>
                      <a:r>
                        <a:rPr lang="en-US" dirty="0"/>
                        <a:t>Review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Weighted steam user review scores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117362"/>
                  </a:ext>
                </a:extLst>
              </a:tr>
              <a:tr h="337735">
                <a:tc>
                  <a:txBody>
                    <a:bodyPr/>
                    <a:lstStyle/>
                    <a:p>
                      <a:r>
                        <a:rPr lang="en-US" dirty="0"/>
                        <a:t>Top Reviews by Upvotes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 of the top reviews (max 20) for a game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282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29483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{4AB21922-9861-492B-AA03-2043050DC987}tf11665031_win32</Template>
  <TotalTime>12512</TotalTime>
  <Words>2202</Words>
  <Application>Microsoft Office PowerPoint</Application>
  <PresentationFormat>Widescreen</PresentationFormat>
  <Paragraphs>367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Arial Nova</vt:lpstr>
      <vt:lpstr>Arial Nova Light</vt:lpstr>
      <vt:lpstr>Calibri</vt:lpstr>
      <vt:lpstr>Courier New</vt:lpstr>
      <vt:lpstr>Roboto</vt:lpstr>
      <vt:lpstr>Wingdings 2</vt:lpstr>
      <vt:lpstr>SlateVTI</vt:lpstr>
      <vt:lpstr>Finding the Cheat Codes for Game Development</vt:lpstr>
      <vt:lpstr>Project Overview</vt:lpstr>
      <vt:lpstr>Project Structure</vt:lpstr>
      <vt:lpstr>Research Questions</vt:lpstr>
      <vt:lpstr>Background</vt:lpstr>
      <vt:lpstr>Data</vt:lpstr>
      <vt:lpstr>Data Pre-processing</vt:lpstr>
      <vt:lpstr>Additional processing and consolidation</vt:lpstr>
      <vt:lpstr>Data Key Features</vt:lpstr>
      <vt:lpstr>Data Key Features Cont’d</vt:lpstr>
      <vt:lpstr>Exploratory Analysis – Key Data Features</vt:lpstr>
      <vt:lpstr>Exploratory Analysis</vt:lpstr>
      <vt:lpstr>Exploratory Analysis</vt:lpstr>
      <vt:lpstr>Exploratory Analysis – Change over Time</vt:lpstr>
      <vt:lpstr>Exploratory Analysis – Change over Time</vt:lpstr>
      <vt:lpstr>Exploratory Analysis – Change over Time</vt:lpstr>
      <vt:lpstr>Potential Target Features</vt:lpstr>
      <vt:lpstr>Feature Correlations</vt:lpstr>
      <vt:lpstr>Keyword Extraction</vt:lpstr>
      <vt:lpstr>TFIDF Vectorization and Ngram Analysis</vt:lpstr>
      <vt:lpstr>TFIDF Vectorization and Ngram Analysis</vt:lpstr>
      <vt:lpstr>TFIDF Vectorization and Ngram Analysis</vt:lpstr>
      <vt:lpstr>TFIDF Vectorization and Ngram Analysis</vt:lpstr>
      <vt:lpstr>TFIDF Vectorization and Ngram Analysis</vt:lpstr>
      <vt:lpstr>TFIDF Vectorization and Ngram Analysis</vt:lpstr>
      <vt:lpstr>Yake Keyword Extraction</vt:lpstr>
      <vt:lpstr>spaCy Keyword Extraction</vt:lpstr>
      <vt:lpstr>spaCy Keyword Extraction – Pre-COVID</vt:lpstr>
      <vt:lpstr>Spacy Keyword Extraction – COVID</vt:lpstr>
      <vt:lpstr>EDA Key Findings</vt:lpstr>
      <vt:lpstr>Next Steps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Finding the Cheat Codes for Game Development</dc:title>
  <dc:creator>Jessica Conroy</dc:creator>
  <cp:lastModifiedBy>Jessica Conroy</cp:lastModifiedBy>
  <cp:revision>7</cp:revision>
  <dcterms:created xsi:type="dcterms:W3CDTF">2022-02-25T03:33:56Z</dcterms:created>
  <dcterms:modified xsi:type="dcterms:W3CDTF">2022-03-05T21:39:33Z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